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7"/>
  </p:notesMasterIdLst>
  <p:sldIdLst>
    <p:sldId id="297" r:id="rId2"/>
    <p:sldId id="457" r:id="rId3"/>
    <p:sldId id="259" r:id="rId4"/>
    <p:sldId id="328" r:id="rId5"/>
    <p:sldId id="354" r:id="rId6"/>
    <p:sldId id="401" r:id="rId7"/>
    <p:sldId id="402" r:id="rId8"/>
    <p:sldId id="403" r:id="rId9"/>
    <p:sldId id="458" r:id="rId10"/>
    <p:sldId id="459" r:id="rId11"/>
    <p:sldId id="355" r:id="rId12"/>
    <p:sldId id="356" r:id="rId13"/>
    <p:sldId id="357" r:id="rId14"/>
    <p:sldId id="358" r:id="rId15"/>
    <p:sldId id="359" r:id="rId16"/>
    <p:sldId id="363" r:id="rId17"/>
    <p:sldId id="464" r:id="rId18"/>
    <p:sldId id="465" r:id="rId19"/>
    <p:sldId id="365" r:id="rId20"/>
    <p:sldId id="364" r:id="rId21"/>
    <p:sldId id="366" r:id="rId22"/>
    <p:sldId id="367" r:id="rId23"/>
    <p:sldId id="368" r:id="rId24"/>
    <p:sldId id="369" r:id="rId25"/>
    <p:sldId id="467" r:id="rId26"/>
    <p:sldId id="468" r:id="rId27"/>
    <p:sldId id="469" r:id="rId28"/>
    <p:sldId id="484" r:id="rId29"/>
    <p:sldId id="472" r:id="rId30"/>
    <p:sldId id="473" r:id="rId31"/>
    <p:sldId id="474" r:id="rId32"/>
    <p:sldId id="475" r:id="rId33"/>
    <p:sldId id="476" r:id="rId34"/>
    <p:sldId id="477" r:id="rId35"/>
    <p:sldId id="485" r:id="rId36"/>
    <p:sldId id="454" r:id="rId37"/>
    <p:sldId id="382" r:id="rId38"/>
    <p:sldId id="488" r:id="rId39"/>
    <p:sldId id="486" r:id="rId40"/>
    <p:sldId id="487" r:id="rId41"/>
    <p:sldId id="479" r:id="rId42"/>
    <p:sldId id="480" r:id="rId43"/>
    <p:sldId id="481" r:id="rId44"/>
    <p:sldId id="482" r:id="rId45"/>
    <p:sldId id="483" r:id="rId46"/>
    <p:sldId id="489" r:id="rId47"/>
    <p:sldId id="448" r:id="rId48"/>
    <p:sldId id="470" r:id="rId49"/>
    <p:sldId id="374" r:id="rId50"/>
    <p:sldId id="375" r:id="rId51"/>
    <p:sldId id="449" r:id="rId52"/>
    <p:sldId id="450" r:id="rId53"/>
    <p:sldId id="377" r:id="rId54"/>
    <p:sldId id="404" r:id="rId55"/>
    <p:sldId id="490" r:id="rId56"/>
    <p:sldId id="491" r:id="rId57"/>
    <p:sldId id="492" r:id="rId58"/>
    <p:sldId id="378" r:id="rId59"/>
    <p:sldId id="493" r:id="rId60"/>
    <p:sldId id="451" r:id="rId61"/>
    <p:sldId id="494" r:id="rId62"/>
    <p:sldId id="495" r:id="rId63"/>
    <p:sldId id="453" r:id="rId64"/>
    <p:sldId id="383" r:id="rId65"/>
    <p:sldId id="496" r:id="rId66"/>
    <p:sldId id="381" r:id="rId67"/>
    <p:sldId id="497" r:id="rId68"/>
    <p:sldId id="498" r:id="rId69"/>
    <p:sldId id="499" r:id="rId70"/>
    <p:sldId id="455" r:id="rId71"/>
    <p:sldId id="502" r:id="rId72"/>
    <p:sldId id="385" r:id="rId73"/>
    <p:sldId id="500" r:id="rId74"/>
    <p:sldId id="501" r:id="rId75"/>
    <p:sldId id="386" r:id="rId76"/>
    <p:sldId id="456" r:id="rId77"/>
    <p:sldId id="503" r:id="rId78"/>
    <p:sldId id="384" r:id="rId79"/>
    <p:sldId id="504" r:id="rId80"/>
    <p:sldId id="505" r:id="rId81"/>
    <p:sldId id="506" r:id="rId82"/>
    <p:sldId id="387" r:id="rId83"/>
    <p:sldId id="391" r:id="rId84"/>
    <p:sldId id="508" r:id="rId85"/>
    <p:sldId id="390" r:id="rId86"/>
    <p:sldId id="392" r:id="rId87"/>
    <p:sldId id="507" r:id="rId88"/>
    <p:sldId id="509" r:id="rId89"/>
    <p:sldId id="510" r:id="rId90"/>
    <p:sldId id="409" r:id="rId91"/>
    <p:sldId id="410" r:id="rId92"/>
    <p:sldId id="411" r:id="rId93"/>
    <p:sldId id="412" r:id="rId94"/>
    <p:sldId id="413" r:id="rId95"/>
    <p:sldId id="415" r:id="rId96"/>
    <p:sldId id="416" r:id="rId97"/>
    <p:sldId id="417" r:id="rId98"/>
    <p:sldId id="511" r:id="rId99"/>
    <p:sldId id="420" r:id="rId100"/>
    <p:sldId id="446" r:id="rId101"/>
    <p:sldId id="512" r:id="rId102"/>
    <p:sldId id="513" r:id="rId103"/>
    <p:sldId id="425" r:id="rId104"/>
    <p:sldId id="514" r:id="rId105"/>
    <p:sldId id="426" r:id="rId106"/>
    <p:sldId id="427" r:id="rId107"/>
    <p:sldId id="428" r:id="rId108"/>
    <p:sldId id="429" r:id="rId109"/>
    <p:sldId id="430" r:id="rId110"/>
    <p:sldId id="432" r:id="rId111"/>
    <p:sldId id="440" r:id="rId112"/>
    <p:sldId id="441" r:id="rId113"/>
    <p:sldId id="515" r:id="rId114"/>
    <p:sldId id="445" r:id="rId115"/>
    <p:sldId id="516"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5876" autoAdjust="0"/>
  </p:normalViewPr>
  <p:slideViewPr>
    <p:cSldViewPr snapToGrid="0">
      <p:cViewPr varScale="1">
        <p:scale>
          <a:sx n="57" d="100"/>
          <a:sy n="57" d="100"/>
        </p:scale>
        <p:origin x="11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Cross Validation</a:t>
            </a:r>
          </a:p>
          <a:p>
            <a:r>
              <a:rPr lang="en-US" dirty="0"/>
              <a:t>No Feature Engineering</a:t>
            </a:r>
          </a:p>
        </p:txBody>
      </p:sp>
      <p:sp>
        <p:nvSpPr>
          <p:cNvPr id="4" name="Slide Number Placeholder 3"/>
          <p:cNvSpPr>
            <a:spLocks noGrp="1"/>
          </p:cNvSpPr>
          <p:nvPr>
            <p:ph type="sldNum" sz="quarter" idx="10"/>
          </p:nvPr>
        </p:nvSpPr>
        <p:spPr/>
        <p:txBody>
          <a:bodyPr/>
          <a:lstStyle/>
          <a:p>
            <a:fld id="{24E9AA13-E3FC-4BB6-B68D-5F0F5803D716}" type="slidenum">
              <a:rPr lang="en-US" smtClean="0"/>
              <a:t>95</a:t>
            </a:fld>
            <a:endParaRPr lang="en-US"/>
          </a:p>
        </p:txBody>
      </p:sp>
    </p:spTree>
    <p:extLst>
      <p:ext uri="{BB962C8B-B14F-4D97-AF65-F5344CB8AC3E}">
        <p14:creationId xmlns:p14="http://schemas.microsoft.com/office/powerpoint/2010/main" val="1782773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to trough analysis is a measure of volatility and often used in intraday.  A good resource is </a:t>
            </a:r>
            <a:r>
              <a:rPr lang="en-US" dirty="0" smtClean="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64</a:t>
            </a:fld>
            <a:endParaRPr lang="en-US"/>
          </a:p>
        </p:txBody>
      </p:sp>
    </p:spTree>
    <p:extLst>
      <p:ext uri="{BB962C8B-B14F-4D97-AF65-F5344CB8AC3E}">
        <p14:creationId xmlns:p14="http://schemas.microsoft.com/office/powerpoint/2010/main" val="1896192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a:t>
            </a:r>
          </a:p>
          <a:p>
            <a:r>
              <a:rPr lang="en-US" dirty="0"/>
              <a:t>Faster to recognize a buy/sell signal.</a:t>
            </a:r>
          </a:p>
          <a:p>
            <a:r>
              <a:rPr lang="en-US" dirty="0"/>
              <a:t>Disadvantage:</a:t>
            </a:r>
          </a:p>
          <a:p>
            <a:r>
              <a:rPr lang="en-US" dirty="0"/>
              <a:t>More false signals, more sensitivity</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75</a:t>
            </a:fld>
            <a:endParaRPr lang="en-US"/>
          </a:p>
        </p:txBody>
      </p:sp>
    </p:spTree>
    <p:extLst>
      <p:ext uri="{BB962C8B-B14F-4D97-AF65-F5344CB8AC3E}">
        <p14:creationId xmlns:p14="http://schemas.microsoft.com/office/powerpoint/2010/main" val="132127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9/3/2019</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9/3/2019</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9/3/2019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9/3/2019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9/3/2019</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9/3/2019</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9/3/2019</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93462" y="6403292"/>
            <a:ext cx="1443790" cy="274320"/>
          </a:xfrm>
          <a:prstGeom prst="rect">
            <a:avLst/>
          </a:prstGeom>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wartler/Quantitative_Financial_Risk_Management_with_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mtgstocks.com" TargetMode="External"/><Relationship Id="rId2" Type="http://schemas.openxmlformats.org/officeDocument/2006/relationships/hyperlink" Target="mtggoldfish.com" TargetMode="Externa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4.xml"/><Relationship Id="rId4" Type="http://schemas.openxmlformats.org/officeDocument/2006/relationships/image" Target="../media/image6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hyperlink" Target="https://www.linkedin.com/in/edwardkwartler/" TargetMode="External"/><Relationship Id="rId12"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e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A20D1-C38F-40A5-B020-EBD3D0FC1155}"/>
              </a:ext>
            </a:extLst>
          </p:cNvPr>
          <p:cNvSpPr>
            <a:spLocks noGrp="1"/>
          </p:cNvSpPr>
          <p:nvPr>
            <p:ph type="ctrTitle"/>
          </p:nvPr>
        </p:nvSpPr>
        <p:spPr/>
        <p:txBody>
          <a:bodyPr>
            <a:normAutofit/>
          </a:bodyPr>
          <a:lstStyle/>
          <a:p>
            <a:r>
              <a:rPr lang="en-US" sz="4800" dirty="0"/>
              <a:t>Introduction to Quantitative Financial Risk Management with R</a:t>
            </a:r>
          </a:p>
        </p:txBody>
      </p:sp>
      <p:sp>
        <p:nvSpPr>
          <p:cNvPr id="3" name="Subtitle 2">
            <a:extLst>
              <a:ext uri="{FF2B5EF4-FFF2-40B4-BE49-F238E27FC236}">
                <a16:creationId xmlns="" xmlns:a16="http://schemas.microsoft.com/office/drawing/2014/main" id="{629F9E77-3FDD-40CA-82E9-3C67E139D3A1}"/>
              </a:ext>
            </a:extLst>
          </p:cNvPr>
          <p:cNvSpPr>
            <a:spLocks noGrp="1"/>
          </p:cNvSpPr>
          <p:nvPr>
            <p:ph type="subTitle" idx="1"/>
          </p:nvPr>
        </p:nvSpPr>
        <p:spPr/>
        <p:txBody>
          <a:bodyPr/>
          <a:lstStyle/>
          <a:p>
            <a:r>
              <a:rPr lang="en-US" dirty="0"/>
              <a:t>Ted Kwartler</a:t>
            </a:r>
          </a:p>
        </p:txBody>
      </p:sp>
      <p:sp>
        <p:nvSpPr>
          <p:cNvPr id="4"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9/3/2019</a:t>
            </a:fld>
            <a:endParaRPr lang="en-US"/>
          </a:p>
        </p:txBody>
      </p:sp>
      <p:sp>
        <p:nvSpPr>
          <p:cNvPr id="6" name="Footer Placeholder 5">
            <a:extLst>
              <a:ext uri="{FF2B5EF4-FFF2-40B4-BE49-F238E27FC236}">
                <a16:creationId xmlns="" xmlns:a16="http://schemas.microsoft.com/office/drawing/2014/main" id="{31E96655-E1DA-41A3-90E3-F63E0ECB1AE6}"/>
              </a:ext>
            </a:extLst>
          </p:cNvPr>
          <p:cNvSpPr>
            <a:spLocks noGrp="1"/>
          </p:cNvSpPr>
          <p:nvPr>
            <p:ph type="ftr" sz="quarter" idx="11"/>
          </p:nvPr>
        </p:nvSpPr>
        <p:spPr/>
        <p:txBody>
          <a:bodyPr/>
          <a:lstStyle/>
          <a:p>
            <a:r>
              <a:rPr lang="en-US" dirty="0"/>
              <a:t>Kwartler</a:t>
            </a:r>
          </a:p>
        </p:txBody>
      </p:sp>
      <p:sp>
        <p:nvSpPr>
          <p:cNvPr id="5" name="Slide Number Placeholder 4">
            <a:extLst>
              <a:ext uri="{FF2B5EF4-FFF2-40B4-BE49-F238E27FC236}">
                <a16:creationId xmlns=""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2258796" y="4988467"/>
            <a:ext cx="7674409" cy="369332"/>
          </a:xfrm>
          <a:prstGeom prst="rect">
            <a:avLst/>
          </a:prstGeom>
        </p:spPr>
        <p:txBody>
          <a:bodyPr wrap="none">
            <a:spAutoFit/>
          </a:bodyPr>
          <a:lstStyle/>
          <a:p>
            <a:pPr algn="ctr"/>
            <a:r>
              <a:rPr lang="en-US" dirty="0">
                <a:hlinkClick r:id="rId3"/>
              </a:rPr>
              <a:t>https://github.com/kwartler/Quantitative_Financial_Risk_Management_with_R</a:t>
            </a: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Keep in mind for trading…</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the short term the market is a NEGATIVE sum transaction.  Market “makers” make money on the transactions.  Retail investors pay a commission/fee for the trade.</a:t>
            </a:r>
            <a:endParaRPr lang="en-US" sz="2400" dirty="0"/>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 careful &amp; be sure to test your methods!</a:t>
            </a:r>
            <a:endParaRPr lang="en-US" sz="2400" dirty="0"/>
          </a:p>
        </p:txBody>
      </p:sp>
    </p:spTree>
    <p:extLst>
      <p:ext uri="{BB962C8B-B14F-4D97-AF65-F5344CB8AC3E}">
        <p14:creationId xmlns:p14="http://schemas.microsoft.com/office/powerpoint/2010/main" val="923499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Making a CAPM style plot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100</a:t>
            </a:fld>
            <a:endParaRPr lang="en-US" dirty="0"/>
          </a:p>
        </p:txBody>
      </p:sp>
      <p:pic>
        <p:nvPicPr>
          <p:cNvPr id="7170" name="Picture 2" descr="Image result for CAPM">
            <a:extLst>
              <a:ext uri="{FF2B5EF4-FFF2-40B4-BE49-F238E27FC236}">
                <a16:creationId xmlns="" xmlns:a16="http://schemas.microsoft.com/office/drawing/2014/main"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266" y="1092298"/>
            <a:ext cx="7707469" cy="460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468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2_ConsumerCreditScoring.R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838199" y="1577155"/>
            <a:ext cx="5759825" cy="2000548"/>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Score notes</a:t>
            </a:r>
          </a:p>
          <a:p>
            <a:pPr marL="285750" indent="-285750">
              <a:buFont typeface="Arial" panose="020B0604020202020204" pitchFamily="34" charset="0"/>
              <a:buChar char="•"/>
            </a:pPr>
            <a:r>
              <a:rPr lang="en-US" sz="2800" dirty="0"/>
              <a:t>Make a plot similar to CAPM &amp; identify top loans to fund</a:t>
            </a:r>
          </a:p>
        </p:txBody>
      </p:sp>
      <p:sp>
        <p:nvSpPr>
          <p:cNvPr id="8" name="Slide Number Placeholder 4">
            <a:extLst>
              <a:ext uri="{FF2B5EF4-FFF2-40B4-BE49-F238E27FC236}">
                <a16:creationId xmlns="" xmlns:a16="http://schemas.microsoft.com/office/drawing/2014/main"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101</a:t>
            </a:fld>
            <a:endParaRPr lang="en-US" dirty="0"/>
          </a:p>
        </p:txBody>
      </p:sp>
      <p:pic>
        <p:nvPicPr>
          <p:cNvPr id="7170" name="Picture 2" descr="Image result for CAPM">
            <a:extLst>
              <a:ext uri="{FF2B5EF4-FFF2-40B4-BE49-F238E27FC236}">
                <a16:creationId xmlns="" xmlns:a16="http://schemas.microsoft.com/office/drawing/2014/main"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752" y="2361985"/>
            <a:ext cx="5581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93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23411953"/>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VII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Simulating a Non-Traditional Mkt Opportunity</a:t>
                      </a:r>
                      <a:endParaRPr lang="en-US" sz="1800" b="1" i="0" kern="1200" baseline="0" dirty="0" smtClean="0">
                        <a:solidFill>
                          <a:schemeClr val="dk1"/>
                        </a:solidFill>
                        <a:effectLst/>
                        <a:latin typeface="+mn-lt"/>
                        <a:ea typeface="+mn-ea"/>
                        <a:cs typeface="+mn-cs"/>
                      </a:endParaRPr>
                    </a:p>
                    <a:p>
                      <a:pPr marL="285750" indent="-285750" fontAlgn="base">
                        <a:buFont typeface="Arial" panose="020B0604020202020204" pitchFamily="34" charset="0"/>
                        <a:buChar char="•"/>
                      </a:pPr>
                      <a:r>
                        <a:rPr lang="en-US" sz="1800" b="0" i="0" kern="1200" dirty="0" smtClean="0">
                          <a:solidFill>
                            <a:schemeClr val="dk1"/>
                          </a:solidFill>
                          <a:effectLst/>
                          <a:latin typeface="+mn-lt"/>
                          <a:ea typeface="+mn-ea"/>
                          <a:cs typeface="+mn-cs"/>
                        </a:rPr>
                        <a:t>Review the trading card market as an investment vehicle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Structure problem for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Sample with probability &amp; simulate mkt buying to quantify risk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102</a:t>
            </a:fld>
            <a:endParaRPr lang="en-US" dirty="0"/>
          </a:p>
        </p:txBody>
      </p:sp>
    </p:spTree>
    <p:extLst>
      <p:ext uri="{BB962C8B-B14F-4D97-AF65-F5344CB8AC3E}">
        <p14:creationId xmlns:p14="http://schemas.microsoft.com/office/powerpoint/2010/main" val="19441893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Non-Traditional Markets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grpSp>
        <p:nvGrpSpPr>
          <p:cNvPr id="4" name="Group 3"/>
          <p:cNvGrpSpPr/>
          <p:nvPr/>
        </p:nvGrpSpPr>
        <p:grpSpPr>
          <a:xfrm>
            <a:off x="2247900" y="1633165"/>
            <a:ext cx="7696200" cy="2976562"/>
            <a:chOff x="200247" y="1633165"/>
            <a:chExt cx="7696200" cy="2976562"/>
          </a:xfrm>
        </p:grpSpPr>
        <p:cxnSp>
          <p:nvCxnSpPr>
            <p:cNvPr id="8" name="Straight Connector 7"/>
            <p:cNvCxnSpPr/>
            <p:nvPr/>
          </p:nvCxnSpPr>
          <p:spPr>
            <a:xfrm>
              <a:off x="4315047" y="1980827"/>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0247" y="2609477"/>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 Silver etc.</a:t>
              </a:r>
            </a:p>
            <a:p>
              <a:pPr marL="285750" indent="-285750">
                <a:buFont typeface="Arial" panose="020B0604020202020204" pitchFamily="34" charset="0"/>
                <a:buChar char="•"/>
              </a:pPr>
              <a:r>
                <a:rPr lang="en-US" dirty="0"/>
                <a:t>Crop Futures</a:t>
              </a:r>
            </a:p>
            <a:p>
              <a:pPr marL="285750" indent="-285750">
                <a:buFont typeface="Arial" panose="020B0604020202020204" pitchFamily="34" charset="0"/>
                <a:buChar char="•"/>
              </a:pPr>
              <a:r>
                <a:rPr lang="en-US" dirty="0"/>
                <a:t>Consumer Credit</a:t>
              </a:r>
            </a:p>
          </p:txBody>
        </p:sp>
        <p:sp>
          <p:nvSpPr>
            <p:cNvPr id="10" name="TextBox 9"/>
            <p:cNvSpPr txBox="1"/>
            <p:nvPr/>
          </p:nvSpPr>
          <p:spPr>
            <a:xfrm>
              <a:off x="4724623" y="2476127"/>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a:t>Crypto-currencies</a:t>
              </a:r>
            </a:p>
            <a:p>
              <a:pPr marL="285750" indent="-285750">
                <a:buFont typeface="Arial" panose="020B0604020202020204" pitchFamily="34" charset="0"/>
                <a:buChar char="•"/>
              </a:pPr>
              <a:r>
                <a:rPr lang="en-US" dirty="0"/>
                <a:t>Beanie Babies</a:t>
              </a:r>
            </a:p>
            <a:p>
              <a:pPr marL="285750" indent="-285750">
                <a:buFont typeface="Arial" panose="020B0604020202020204" pitchFamily="34" charset="0"/>
                <a:buChar char="•"/>
              </a:pPr>
              <a:r>
                <a:rPr lang="en-US" dirty="0"/>
                <a:t>Derivatives (originally)</a:t>
              </a:r>
            </a:p>
            <a:p>
              <a:pPr marL="285750" indent="-285750">
                <a:buFont typeface="Arial" panose="020B0604020202020204" pitchFamily="34" charset="0"/>
                <a:buChar char="•"/>
              </a:pPr>
              <a:r>
                <a:rPr lang="en-US" dirty="0"/>
                <a:t>Web Domains</a:t>
              </a:r>
            </a:p>
            <a:p>
              <a:pPr marL="285750" indent="-285750">
                <a:buFont typeface="Arial" panose="020B0604020202020204" pitchFamily="34" charset="0"/>
                <a:buChar char="•"/>
              </a:pPr>
              <a:r>
                <a:rPr lang="en-US" dirty="0"/>
                <a:t>…</a:t>
              </a:r>
            </a:p>
          </p:txBody>
        </p:sp>
        <p:sp>
          <p:nvSpPr>
            <p:cNvPr id="11" name="Rectangle 10"/>
            <p:cNvSpPr/>
            <p:nvPr/>
          </p:nvSpPr>
          <p:spPr>
            <a:xfrm>
              <a:off x="443135" y="1695077"/>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a:t>
              </a:r>
            </a:p>
          </p:txBody>
        </p:sp>
        <p:sp>
          <p:nvSpPr>
            <p:cNvPr id="12" name="Rectangle 11"/>
            <p:cNvSpPr/>
            <p:nvPr/>
          </p:nvSpPr>
          <p:spPr>
            <a:xfrm>
              <a:off x="4710335" y="163316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Non-Traditional</a:t>
              </a:r>
            </a:p>
          </p:txBody>
        </p:sp>
      </p:grpSp>
      <p:sp>
        <p:nvSpPr>
          <p:cNvPr id="13" name="Slide Number Placeholder 4">
            <a:extLst>
              <a:ext uri="{FF2B5EF4-FFF2-40B4-BE49-F238E27FC236}">
                <a16:creationId xmlns="" xmlns:a16="http://schemas.microsoft.com/office/drawing/2014/main"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103</a:t>
            </a:fld>
            <a:endParaRPr lang="en-US" dirty="0"/>
          </a:p>
        </p:txBody>
      </p:sp>
      <p:sp>
        <p:nvSpPr>
          <p:cNvPr id="14" name="Rectangle 13">
            <a:extLst>
              <a:ext uri="{FF2B5EF4-FFF2-40B4-BE49-F238E27FC236}">
                <a16:creationId xmlns="" xmlns:a16="http://schemas.microsoft.com/office/drawing/2014/main" id="{959FBAFB-3A68-44BD-94D2-DF8087F4927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contrast to traditional markets, emerging or non traditional markets lack transparency, regulations and can often be manipulated more easily.    </a:t>
            </a:r>
          </a:p>
        </p:txBody>
      </p:sp>
    </p:spTree>
    <p:extLst>
      <p:ext uri="{BB962C8B-B14F-4D97-AF65-F5344CB8AC3E}">
        <p14:creationId xmlns:p14="http://schemas.microsoft.com/office/powerpoint/2010/main" val="2701792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 Non-Traditional Mkt…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Slide Number Placeholder 4">
            <a:extLst>
              <a:ext uri="{FF2B5EF4-FFF2-40B4-BE49-F238E27FC236}">
                <a16:creationId xmlns="" xmlns:a16="http://schemas.microsoft.com/office/drawing/2014/main"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104</a:t>
            </a:fld>
            <a:endParaRPr lang="en-US" dirty="0"/>
          </a:p>
        </p:txBody>
      </p:sp>
      <p:pic>
        <p:nvPicPr>
          <p:cNvPr id="15362" name="Picture 2" descr="Image result for beanie babies meme">
            <a:extLst>
              <a:ext uri="{FF2B5EF4-FFF2-40B4-BE49-F238E27FC236}">
                <a16:creationId xmlns="" xmlns:a16="http://schemas.microsoft.com/office/drawing/2014/main" id="{28E19B7F-A106-4E0B-B9C0-F2FC4C18C8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133" b="13207"/>
          <a:stretch/>
        </p:blipFill>
        <p:spPr bwMode="auto">
          <a:xfrm>
            <a:off x="2530103" y="1134532"/>
            <a:ext cx="7131794" cy="526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2365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Another </a:t>
            </a:r>
            <a:r>
              <a:rPr lang="en-US" dirty="0"/>
              <a:t>non-traditional </a:t>
            </a:r>
            <a:r>
              <a:rPr lang="en-US" dirty="0" smtClean="0"/>
              <a:t>Market </a:t>
            </a:r>
            <a:r>
              <a:rPr lang="en-US" dirty="0"/>
              <a:t>Example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016" y="2130928"/>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66939" y="5157788"/>
            <a:ext cx="7986712" cy="923330"/>
          </a:xfrm>
          <a:prstGeom prst="rect">
            <a:avLst/>
          </a:prstGeom>
          <a:noFill/>
        </p:spPr>
        <p:txBody>
          <a:bodyPr wrap="square" rtlCol="0">
            <a:spAutoFit/>
          </a:bodyPr>
          <a:lstStyle/>
          <a:p>
            <a:r>
              <a:rPr lang="en-US" dirty="0"/>
              <a:t>Owned by Hasbro, MTG is a 25 year old collectible trading card game.  It is estimated that there are 8-12million players worldwide.  Thus is it popular and has demonstrated longevity unlike other non-traditional markets.  </a:t>
            </a:r>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FF8CC77B-9CB1-4FA1-9719-D3E87A5D384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105</a:t>
            </a:fld>
            <a:endParaRPr lang="en-US" dirty="0"/>
          </a:p>
        </p:txBody>
      </p:sp>
    </p:spTree>
    <p:extLst>
      <p:ext uri="{BB962C8B-B14F-4D97-AF65-F5344CB8AC3E}">
        <p14:creationId xmlns:p14="http://schemas.microsoft.com/office/powerpoint/2010/main" val="3033342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5384" y="1673692"/>
            <a:ext cx="7021233" cy="3510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 xmlns:a16="http://schemas.microsoft.com/office/drawing/2014/main" id="{350E01A1-B955-4061-A3F5-468F93FC5E0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106</a:t>
            </a:fld>
            <a:endParaRPr lang="en-US" dirty="0"/>
          </a:p>
        </p:txBody>
      </p:sp>
      <p:sp>
        <p:nvSpPr>
          <p:cNvPr id="9" name="Rectangle 8">
            <a:extLst>
              <a:ext uri="{FF2B5EF4-FFF2-40B4-BE49-F238E27FC236}">
                <a16:creationId xmlns="" xmlns:a16="http://schemas.microsoft.com/office/drawing/2014/main" id="{E9D93CD6-B8AB-4FF1-8046-0707CD4F91A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Players create 60 card decks with cards of different abilities for a duel.  Cards are fantasy based with creatures, sorceries, and mythical artifacts.</a:t>
            </a:r>
          </a:p>
        </p:txBody>
      </p:sp>
    </p:spTree>
    <p:extLst>
      <p:ext uri="{BB962C8B-B14F-4D97-AF65-F5344CB8AC3E}">
        <p14:creationId xmlns:p14="http://schemas.microsoft.com/office/powerpoint/2010/main" val="244956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91" y="2630905"/>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39" y="2253916"/>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47918700-034C-43AD-B526-533DD488FA0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107</a:t>
            </a:fld>
            <a:endParaRPr lang="en-US" dirty="0"/>
          </a:p>
        </p:txBody>
      </p:sp>
      <p:sp>
        <p:nvSpPr>
          <p:cNvPr id="10" name="Rectangle 9">
            <a:extLst>
              <a:ext uri="{FF2B5EF4-FFF2-40B4-BE49-F238E27FC236}">
                <a16:creationId xmlns="" xmlns:a16="http://schemas.microsoft.com/office/drawing/2014/main" id="{975BBC37-33F2-4763-80FC-272AF7B0CE1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cards have limited print runs &amp; varying rarities</a:t>
            </a:r>
          </a:p>
        </p:txBody>
      </p:sp>
    </p:spTree>
    <p:extLst>
      <p:ext uri="{BB962C8B-B14F-4D97-AF65-F5344CB8AC3E}">
        <p14:creationId xmlns:p14="http://schemas.microsoft.com/office/powerpoint/2010/main" val="21225594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And that’s why it’s a market…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34F58E96-EF24-4040-8551-3E12256D1FC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108</a:t>
            </a:fld>
            <a:endParaRPr lang="en-US" dirty="0"/>
          </a:p>
        </p:txBody>
      </p:sp>
      <p:sp>
        <p:nvSpPr>
          <p:cNvPr id="9" name="Rectangle 8">
            <a:extLst>
              <a:ext uri="{FF2B5EF4-FFF2-40B4-BE49-F238E27FC236}">
                <a16:creationId xmlns="" xmlns:a16="http://schemas.microsoft.com/office/drawing/2014/main" id="{DCD3837D-2F38-4B3F-B181-057EA4AF719A}"/>
              </a:ext>
            </a:extLst>
          </p:cNvPr>
          <p:cNvSpPr/>
          <p:nvPr/>
        </p:nvSpPr>
        <p:spPr>
          <a:xfrm>
            <a:off x="200247" y="5735896"/>
            <a:ext cx="11791506" cy="5713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 cards go up and others down at sites like </a:t>
            </a:r>
            <a:r>
              <a:rPr lang="en-US" dirty="0">
                <a:hlinkClick r:id="rId2" action="ppaction://hlinkfile"/>
              </a:rPr>
              <a:t>mtggoldfish.com</a:t>
            </a:r>
            <a:r>
              <a:rPr lang="en-US" dirty="0"/>
              <a:t> and </a:t>
            </a:r>
            <a:r>
              <a:rPr lang="en-US" dirty="0">
                <a:hlinkClick r:id="rId3" action="ppaction://hlinkfile"/>
              </a:rPr>
              <a:t>mtgstocks.com</a:t>
            </a:r>
            <a:r>
              <a:rPr lang="en-US" dirty="0"/>
              <a:t> </a:t>
            </a:r>
          </a:p>
        </p:txBody>
      </p:sp>
      <p:pic>
        <p:nvPicPr>
          <p:cNvPr id="6" name="Picture 5"/>
          <p:cNvPicPr>
            <a:picLocks noChangeAspect="1"/>
          </p:cNvPicPr>
          <p:nvPr/>
        </p:nvPicPr>
        <p:blipFill>
          <a:blip r:embed="rId4"/>
          <a:stretch>
            <a:fillRect/>
          </a:stretch>
        </p:blipFill>
        <p:spPr>
          <a:xfrm>
            <a:off x="341313" y="1661053"/>
            <a:ext cx="5576888" cy="3098271"/>
          </a:xfrm>
          <a:prstGeom prst="rect">
            <a:avLst/>
          </a:prstGeom>
        </p:spPr>
      </p:pic>
      <p:pic>
        <p:nvPicPr>
          <p:cNvPr id="7" name="Picture 6"/>
          <p:cNvPicPr>
            <a:picLocks noChangeAspect="1"/>
          </p:cNvPicPr>
          <p:nvPr/>
        </p:nvPicPr>
        <p:blipFill>
          <a:blip r:embed="rId5"/>
          <a:stretch>
            <a:fillRect/>
          </a:stretch>
        </p:blipFill>
        <p:spPr>
          <a:xfrm>
            <a:off x="5936192" y="1670577"/>
            <a:ext cx="5560859" cy="3079222"/>
          </a:xfrm>
          <a:prstGeom prst="rect">
            <a:avLst/>
          </a:prstGeom>
        </p:spPr>
      </p:pic>
    </p:spTree>
    <p:extLst>
      <p:ext uri="{BB962C8B-B14F-4D97-AF65-F5344CB8AC3E}">
        <p14:creationId xmlns:p14="http://schemas.microsoft.com/office/powerpoint/2010/main" val="35812520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 you get cards?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1377483" y="1590094"/>
            <a:ext cx="943703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$19</a:t>
            </a:r>
          </a:p>
          <a:p>
            <a:r>
              <a:rPr lang="en-US" dirty="0"/>
              <a:t>You could buy </a:t>
            </a:r>
            <a:r>
              <a:rPr lang="en-US" dirty="0" err="1"/>
              <a:t>Karn</a:t>
            </a:r>
            <a:r>
              <a:rPr lang="en-US" dirty="0"/>
              <a:t> from an online marketplace.</a:t>
            </a:r>
          </a:p>
          <a:p>
            <a:endParaRPr lang="en-US" dirty="0"/>
          </a:p>
          <a:p>
            <a:pPr marL="285750" indent="-285750">
              <a:buFont typeface="Arial" panose="020B0604020202020204" pitchFamily="34" charset="0"/>
              <a:buChar char="•"/>
            </a:pPr>
            <a:r>
              <a:rPr lang="en-US" sz="2400" dirty="0"/>
              <a:t>For $3  </a:t>
            </a:r>
          </a:p>
          <a:p>
            <a:r>
              <a:rPr lang="en-US" dirty="0"/>
              <a:t>You can open a booster pack from the appropriate expansion set and hope you get it.</a:t>
            </a:r>
          </a:p>
          <a:p>
            <a:endParaRPr lang="en-US" dirty="0"/>
          </a:p>
          <a:p>
            <a:pPr marL="285750" indent="-285750">
              <a:buFont typeface="Arial" panose="020B0604020202020204" pitchFamily="34" charset="0"/>
              <a:buChar char="•"/>
            </a:pPr>
            <a:r>
              <a:rPr lang="en-US" sz="2400" dirty="0"/>
              <a:t>For $90</a:t>
            </a:r>
          </a:p>
          <a:p>
            <a:r>
              <a:rPr lang="en-US" dirty="0"/>
              <a:t>You can buy a booster box of 36 packs from the set and increase your odds of getting it while also getting many other potential valuable cards.  </a:t>
            </a:r>
          </a:p>
          <a:p>
            <a:endParaRPr lang="en-US" dirty="0"/>
          </a:p>
          <a:p>
            <a:pPr marL="285750" indent="-285750">
              <a:buFont typeface="Arial" panose="020B0604020202020204" pitchFamily="34" charset="0"/>
              <a:buChar char="•"/>
            </a:pPr>
            <a:r>
              <a:rPr lang="en-US" sz="2400" dirty="0"/>
              <a:t>For $540 </a:t>
            </a:r>
          </a:p>
          <a:p>
            <a:r>
              <a:rPr lang="en-US" dirty="0"/>
              <a:t>You can buy 6 of the booster boxes in a case.</a:t>
            </a:r>
          </a:p>
        </p:txBody>
      </p:sp>
      <p:sp>
        <p:nvSpPr>
          <p:cNvPr id="10" name="Slide Number Placeholder 4">
            <a:extLst>
              <a:ext uri="{FF2B5EF4-FFF2-40B4-BE49-F238E27FC236}">
                <a16:creationId xmlns="" xmlns:a16="http://schemas.microsoft.com/office/drawing/2014/main" id="{1B4522DB-19B0-4112-8556-4A669998DD4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109</a:t>
            </a:fld>
            <a:endParaRPr lang="en-US" dirty="0"/>
          </a:p>
        </p:txBody>
      </p:sp>
      <p:sp>
        <p:nvSpPr>
          <p:cNvPr id="11" name="Rectangle 10">
            <a:extLst>
              <a:ext uri="{FF2B5EF4-FFF2-40B4-BE49-F238E27FC236}">
                <a16:creationId xmlns="" xmlns:a16="http://schemas.microsoft.com/office/drawing/2014/main" id="{2031CA5D-8A43-43B9-B9EB-EA3E91E17D5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Say you are a player that needs to get </a:t>
            </a:r>
            <a:r>
              <a:rPr lang="en-US" dirty="0" err="1"/>
              <a:t>Karn</a:t>
            </a:r>
            <a:r>
              <a:rPr lang="en-US" dirty="0"/>
              <a:t>, Scion of </a:t>
            </a:r>
            <a:r>
              <a:rPr lang="en-US" dirty="0" err="1"/>
              <a:t>Urza</a:t>
            </a:r>
            <a:r>
              <a:rPr lang="en-US" dirty="0"/>
              <a:t> to complete a deck.</a:t>
            </a:r>
          </a:p>
        </p:txBody>
      </p:sp>
    </p:spTree>
    <p:extLst>
      <p:ext uri="{BB962C8B-B14F-4D97-AF65-F5344CB8AC3E}">
        <p14:creationId xmlns:p14="http://schemas.microsoft.com/office/powerpoint/2010/main" val="316752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People Speculate as Supply Diminishes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8" name="Picture 7"/>
          <p:cNvPicPr>
            <a:picLocks noChangeAspect="1"/>
          </p:cNvPicPr>
          <p:nvPr/>
        </p:nvPicPr>
        <p:blipFill>
          <a:blip r:embed="rId2"/>
          <a:stretch>
            <a:fillRect/>
          </a:stretch>
        </p:blipFill>
        <p:spPr>
          <a:xfrm>
            <a:off x="1695451" y="1371600"/>
            <a:ext cx="4931297" cy="3457576"/>
          </a:xfrm>
          <a:prstGeom prst="rect">
            <a:avLst/>
          </a:prstGeom>
          <a:ln>
            <a:solidFill>
              <a:schemeClr val="tx1"/>
            </a:solidFill>
          </a:ln>
        </p:spPr>
      </p:pic>
      <p:pic>
        <p:nvPicPr>
          <p:cNvPr id="1026"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42" y="2941109"/>
            <a:ext cx="4336812" cy="31718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FB600F79-98AC-4C69-B8D8-FFADDB2C67C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110</a:t>
            </a:fld>
            <a:endParaRPr lang="en-US" dirty="0"/>
          </a:p>
        </p:txBody>
      </p:sp>
    </p:spTree>
    <p:extLst>
      <p:ext uri="{BB962C8B-B14F-4D97-AF65-F5344CB8AC3E}">
        <p14:creationId xmlns:p14="http://schemas.microsoft.com/office/powerpoint/2010/main" val="1875602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New set characteristics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6285910" y="2049235"/>
            <a:ext cx="4649379" cy="3416320"/>
          </a:xfrm>
          <a:prstGeom prst="rect">
            <a:avLst/>
          </a:prstGeom>
          <a:noFill/>
        </p:spPr>
        <p:txBody>
          <a:bodyPr wrap="square" rtlCol="0">
            <a:spAutoFit/>
          </a:bodyPr>
          <a:lstStyle/>
          <a:p>
            <a:r>
              <a:rPr lang="en-US" sz="2400" dirty="0"/>
              <a:t>Usually a pack contains</a:t>
            </a:r>
          </a:p>
          <a:p>
            <a:pPr marL="285750" indent="-285750">
              <a:buFont typeface="Arial" panose="020B0604020202020204" pitchFamily="34" charset="0"/>
              <a:buChar char="•"/>
            </a:pPr>
            <a:r>
              <a:rPr lang="en-US" sz="2400" dirty="0"/>
              <a:t>11 Commons</a:t>
            </a:r>
          </a:p>
          <a:p>
            <a:pPr marL="285750" indent="-285750">
              <a:buFont typeface="Arial" panose="020B0604020202020204" pitchFamily="34" charset="0"/>
              <a:buChar char="•"/>
            </a:pPr>
            <a:r>
              <a:rPr lang="en-US" sz="2400" dirty="0"/>
              <a:t>3 </a:t>
            </a:r>
            <a:r>
              <a:rPr lang="en-US" sz="2400" dirty="0" err="1"/>
              <a:t>Uncommons</a:t>
            </a:r>
            <a:endParaRPr lang="en-US" sz="2400" dirty="0"/>
          </a:p>
          <a:p>
            <a:pPr marL="285750" indent="-285750">
              <a:buFont typeface="Arial" panose="020B0604020202020204" pitchFamily="34" charset="0"/>
              <a:buChar char="•"/>
            </a:pPr>
            <a:r>
              <a:rPr lang="en-US" sz="2400" dirty="0"/>
              <a:t>1 Rare</a:t>
            </a:r>
          </a:p>
          <a:p>
            <a:pPr marL="742950" lvl="1" indent="-285750">
              <a:buFont typeface="Arial" panose="020B0604020202020204" pitchFamily="34" charset="0"/>
              <a:buChar char="•"/>
            </a:pPr>
            <a:r>
              <a:rPr lang="en-US" sz="2400" dirty="0"/>
              <a:t>1 in 8 packs will replace the rare with a mythic</a:t>
            </a:r>
          </a:p>
          <a:p>
            <a:pPr marL="285750" indent="-285750">
              <a:buFont typeface="Arial" panose="020B0604020202020204" pitchFamily="34" charset="0"/>
              <a:buChar char="•"/>
            </a:pPr>
            <a:r>
              <a:rPr lang="en-US" sz="2400" dirty="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86094"/>
            <a:ext cx="4707467" cy="394260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 xmlns:a16="http://schemas.microsoft.com/office/drawing/2014/main" id="{1DC855BB-F19F-4127-A1B1-ADAAFCF2A08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111</a:t>
            </a:fld>
            <a:endParaRPr lang="en-US" dirty="0"/>
          </a:p>
        </p:txBody>
      </p:sp>
    </p:spTree>
    <p:extLst>
      <p:ext uri="{BB962C8B-B14F-4D97-AF65-F5344CB8AC3E}">
        <p14:creationId xmlns:p14="http://schemas.microsoft.com/office/powerpoint/2010/main" val="3020555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053389" y="2149642"/>
            <a:ext cx="7844590" cy="923330"/>
          </a:xfrm>
          <a:prstGeom prst="rect">
            <a:avLst/>
          </a:prstGeom>
          <a:solidFill>
            <a:schemeClr val="accent4"/>
          </a:solidFill>
        </p:spPr>
        <p:txBody>
          <a:bodyPr wrap="square" rtlCol="0">
            <a:spAutoFit/>
          </a:bodyPr>
          <a:lstStyle/>
          <a:p>
            <a:r>
              <a:rPr lang="en-US" u="sng" dirty="0"/>
              <a:t>Risk:</a:t>
            </a:r>
          </a:p>
          <a:p>
            <a:r>
              <a:rPr lang="en-US" dirty="0"/>
              <a:t>Each expansion set has varying prices.  Some cards are worthless while other cards can be expensive..</a:t>
            </a:r>
          </a:p>
        </p:txBody>
      </p:sp>
      <p:sp>
        <p:nvSpPr>
          <p:cNvPr id="7" name="TextBox 6"/>
          <p:cNvSpPr txBox="1"/>
          <p:nvPr/>
        </p:nvSpPr>
        <p:spPr>
          <a:xfrm>
            <a:off x="403568" y="1307662"/>
            <a:ext cx="3612464" cy="523220"/>
          </a:xfrm>
          <a:prstGeom prst="rect">
            <a:avLst/>
          </a:prstGeom>
          <a:noFill/>
        </p:spPr>
        <p:txBody>
          <a:bodyPr wrap="none" rtlCol="0">
            <a:spAutoFit/>
          </a:bodyPr>
          <a:lstStyle/>
          <a:p>
            <a:r>
              <a:rPr lang="en-US" sz="2800" dirty="0"/>
              <a:t>When you open a pack:</a:t>
            </a:r>
          </a:p>
        </p:txBody>
      </p:sp>
      <p:sp>
        <p:nvSpPr>
          <p:cNvPr id="8" name="TextBox 7"/>
          <p:cNvSpPr txBox="1"/>
          <p:nvPr/>
        </p:nvSpPr>
        <p:spPr>
          <a:xfrm>
            <a:off x="1981200" y="3761873"/>
            <a:ext cx="7844590" cy="923330"/>
          </a:xfrm>
          <a:prstGeom prst="rect">
            <a:avLst/>
          </a:prstGeom>
          <a:solidFill>
            <a:schemeClr val="accent4"/>
          </a:solidFill>
        </p:spPr>
        <p:txBody>
          <a:bodyPr wrap="square" rtlCol="0">
            <a:spAutoFit/>
          </a:bodyPr>
          <a:lstStyle/>
          <a:p>
            <a:r>
              <a:rPr lang="en-US" u="sng" dirty="0"/>
              <a:t>Reward:</a:t>
            </a:r>
          </a:p>
          <a:p>
            <a:r>
              <a:rPr lang="en-US" dirty="0"/>
              <a:t>Some packs will contain expensive cards which you can immediately sell for more than the cost of the pack.</a:t>
            </a:r>
          </a:p>
        </p:txBody>
      </p:sp>
      <p:sp>
        <p:nvSpPr>
          <p:cNvPr id="9" name="TextBox 8"/>
          <p:cNvSpPr txBox="1"/>
          <p:nvPr/>
        </p:nvSpPr>
        <p:spPr>
          <a:xfrm>
            <a:off x="4770849" y="5933388"/>
            <a:ext cx="7312708" cy="338554"/>
          </a:xfrm>
          <a:prstGeom prst="rect">
            <a:avLst/>
          </a:prstGeom>
          <a:noFill/>
        </p:spPr>
        <p:txBody>
          <a:bodyPr wrap="none" rtlCol="0">
            <a:spAutoFit/>
          </a:bodyPr>
          <a:lstStyle/>
          <a:p>
            <a:r>
              <a:rPr lang="en-US" sz="1600" i="1" dirty="0"/>
              <a:t>*Keep in mind there are friction costs, shipping a physical good takes time and money.</a:t>
            </a:r>
          </a:p>
        </p:txBody>
      </p:sp>
      <p:sp>
        <p:nvSpPr>
          <p:cNvPr id="11" name="Slide Number Placeholder 4">
            <a:extLst>
              <a:ext uri="{FF2B5EF4-FFF2-40B4-BE49-F238E27FC236}">
                <a16:creationId xmlns="" xmlns:a16="http://schemas.microsoft.com/office/drawing/2014/main" id="{9E5C1682-5230-40D6-94C7-4411B72178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112</a:t>
            </a:fld>
            <a:endParaRPr lang="en-US" dirty="0"/>
          </a:p>
        </p:txBody>
      </p:sp>
      <p:sp>
        <p:nvSpPr>
          <p:cNvPr id="12" name="Title 11">
            <a:extLst>
              <a:ext uri="{FF2B5EF4-FFF2-40B4-BE49-F238E27FC236}">
                <a16:creationId xmlns="" xmlns:a16="http://schemas.microsoft.com/office/drawing/2014/main" id="{B9E0FA7D-8F76-4EE8-BCDF-41CC96396826}"/>
              </a:ext>
            </a:extLst>
          </p:cNvPr>
          <p:cNvSpPr>
            <a:spLocks noGrp="1"/>
          </p:cNvSpPr>
          <p:nvPr>
            <p:ph type="title"/>
          </p:nvPr>
        </p:nvSpPr>
        <p:spPr/>
        <p:txBody>
          <a:bodyPr>
            <a:normAutofit fontScale="90000"/>
          </a:bodyPr>
          <a:lstStyle/>
          <a:p>
            <a:r>
              <a:rPr lang="en-US" dirty="0"/>
              <a:t>Modeling a new set according to risk &amp; reward</a:t>
            </a:r>
          </a:p>
        </p:txBody>
      </p:sp>
      <p:sp>
        <p:nvSpPr>
          <p:cNvPr id="14" name="Rectangle 13">
            <a:extLst>
              <a:ext uri="{FF2B5EF4-FFF2-40B4-BE49-F238E27FC236}">
                <a16:creationId xmlns="" xmlns:a16="http://schemas.microsoft.com/office/drawing/2014/main" id="{DB757231-4C7D-4649-BDB5-093A58B95908}"/>
              </a:ext>
            </a:extLst>
          </p:cNvPr>
          <p:cNvSpPr/>
          <p:nvPr/>
        </p:nvSpPr>
        <p:spPr>
          <a:xfrm>
            <a:off x="200247" y="5415162"/>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Since we know the cards in a set, their prices, and the probabilities of getting specific cards, we can simulate pack openings.  </a:t>
            </a:r>
          </a:p>
        </p:txBody>
      </p:sp>
    </p:spTree>
    <p:extLst>
      <p:ext uri="{BB962C8B-B14F-4D97-AF65-F5344CB8AC3E}">
        <p14:creationId xmlns:p14="http://schemas.microsoft.com/office/powerpoint/2010/main" val="1985697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8745562"/>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VII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Simulating a Non-Traditional Mkt Opportunity</a:t>
                      </a:r>
                      <a:endParaRPr lang="en-US" sz="1800" b="1" i="0" kern="1200" baseline="0" dirty="0" smtClean="0">
                        <a:solidFill>
                          <a:schemeClr val="dk1"/>
                        </a:solidFill>
                        <a:effectLst/>
                        <a:latin typeface="+mn-lt"/>
                        <a:ea typeface="+mn-ea"/>
                        <a:cs typeface="+mn-cs"/>
                      </a:endParaRPr>
                    </a:p>
                    <a:p>
                      <a:pPr marL="285750" indent="-285750" fontAlgn="base">
                        <a:buFont typeface="Arial" panose="020B0604020202020204" pitchFamily="34" charset="0"/>
                        <a:buChar char="•"/>
                      </a:pPr>
                      <a:r>
                        <a:rPr lang="en-US" sz="1800" b="0" i="0" kern="1200" dirty="0" smtClean="0">
                          <a:solidFill>
                            <a:schemeClr val="dk1"/>
                          </a:solidFill>
                          <a:effectLst/>
                          <a:latin typeface="+mn-lt"/>
                          <a:ea typeface="+mn-ea"/>
                          <a:cs typeface="+mn-cs"/>
                        </a:rPr>
                        <a:t>Review the trading card market as an investment vehicle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Structure problem for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baseline="0" dirty="0" smtClean="0">
                          <a:solidFill>
                            <a:srgbClr val="C00000"/>
                          </a:solidFill>
                          <a:effectLst/>
                          <a:latin typeface="+mn-lt"/>
                          <a:ea typeface="+mn-ea"/>
                          <a:cs typeface="+mn-cs"/>
                        </a:rPr>
                        <a:t>Sample with probability &amp; simulate mkt buying to quantify risk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113</a:t>
            </a:fld>
            <a:endParaRPr lang="en-US" dirty="0"/>
          </a:p>
        </p:txBody>
      </p:sp>
    </p:spTree>
    <p:extLst>
      <p:ext uri="{BB962C8B-B14F-4D97-AF65-F5344CB8AC3E}">
        <p14:creationId xmlns:p14="http://schemas.microsoft.com/office/powerpoint/2010/main" val="1741986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3_A_NonTraditionalMkts.R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015" y="1370025"/>
            <a:ext cx="5596089" cy="4197067"/>
          </a:xfrm>
          <a:prstGeom prst="rect">
            <a:avLst/>
          </a:prstGeom>
        </p:spPr>
      </p:pic>
      <p:sp>
        <p:nvSpPr>
          <p:cNvPr id="8" name="Slide Number Placeholder 4">
            <a:extLst>
              <a:ext uri="{FF2B5EF4-FFF2-40B4-BE49-F238E27FC236}">
                <a16:creationId xmlns="" xmlns:a16="http://schemas.microsoft.com/office/drawing/2014/main" id="{E2C70E36-85A8-4D75-8938-801EE348515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114</a:t>
            </a:fld>
            <a:endParaRPr lang="en-US" dirty="0"/>
          </a:p>
        </p:txBody>
      </p:sp>
      <p:sp>
        <p:nvSpPr>
          <p:cNvPr id="9" name="TextBox 8">
            <a:extLst>
              <a:ext uri="{FF2B5EF4-FFF2-40B4-BE49-F238E27FC236}">
                <a16:creationId xmlns="" xmlns:a16="http://schemas.microsoft.com/office/drawing/2014/main" id="{5BF198F4-BB89-430A-9B3C-DA4CCF719B96}"/>
              </a:ext>
            </a:extLst>
          </p:cNvPr>
          <p:cNvSpPr txBox="1"/>
          <p:nvPr/>
        </p:nvSpPr>
        <p:spPr>
          <a:xfrm>
            <a:off x="253410" y="1523993"/>
            <a:ext cx="4770816" cy="1569660"/>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Simulate opening to analyze a non-traditional market</a:t>
            </a:r>
          </a:p>
        </p:txBody>
      </p:sp>
    </p:spTree>
    <p:extLst>
      <p:ext uri="{BB962C8B-B14F-4D97-AF65-F5344CB8AC3E}">
        <p14:creationId xmlns:p14="http://schemas.microsoft.com/office/powerpoint/2010/main" val="11101231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3" name="Title 2"/>
          <p:cNvSpPr>
            <a:spLocks noGrp="1"/>
          </p:cNvSpPr>
          <p:nvPr>
            <p:ph type="title"/>
          </p:nvPr>
        </p:nvSpPr>
        <p:spPr/>
        <p:txBody>
          <a:bodyPr>
            <a:normAutofit fontScale="90000"/>
          </a:bodyPr>
          <a:lstStyle/>
          <a:p>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115</a:t>
            </a:fld>
            <a:endParaRPr lang="en-US"/>
          </a:p>
        </p:txBody>
      </p:sp>
      <p:pic>
        <p:nvPicPr>
          <p:cNvPr id="7" name="Picture 2" descr="Image result for thank you me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140" y="2985296"/>
            <a:ext cx="3433181" cy="20255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thank you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370" y="2677852"/>
            <a:ext cx="2529182" cy="2640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thank you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528" y="2439408"/>
            <a:ext cx="4390636" cy="311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1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our workshop we </a:t>
            </a:r>
            <a:r>
              <a:rPr lang="en-US" sz="2400" dirty="0"/>
              <a:t>modeled the probability of risk using a decision tree and it looks like </a:t>
            </a:r>
            <a:r>
              <a:rPr lang="en-US" sz="2400" dirty="0" smtClean="0"/>
              <a:t>buying </a:t>
            </a:r>
            <a:r>
              <a:rPr lang="en-US" sz="2400" dirty="0"/>
              <a:t>a </a:t>
            </a:r>
            <a:r>
              <a:rPr lang="en-US" sz="2400" dirty="0" smtClean="0"/>
              <a:t>consumer loan </a:t>
            </a:r>
            <a:r>
              <a:rPr lang="en-US" sz="2400" dirty="0"/>
              <a:t>is a good investment.</a:t>
            </a:r>
          </a:p>
        </p:txBody>
      </p:sp>
      <p:sp>
        <p:nvSpPr>
          <p:cNvPr id="11" name="TextBox 10">
            <a:extLst>
              <a:ext uri="{FF2B5EF4-FFF2-40B4-BE49-F238E27FC236}">
                <a16:creationId xmlns=""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Stock price of US Steel</a:t>
            </a:r>
            <a:endParaRPr lang="en-US" dirty="0">
              <a:solidFill>
                <a:schemeClr val="bg1"/>
              </a:solidFill>
            </a:endParaRP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Not all times series can be forecasted</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smtClean="0"/>
              <a:t>Kwartler</a:t>
            </a:r>
            <a:endParaRPr lang="en-US" dirty="0"/>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time series has a trend and seasonality so a traditional forecasting method like Holt Winters could be used.</a:t>
            </a:r>
            <a:endParaRPr lang="en-US" dirty="0">
              <a:solidFill>
                <a:schemeClr val="bg1"/>
              </a:solidFill>
            </a:endParaRPr>
          </a:p>
        </p:txBody>
      </p:sp>
      <p:sp>
        <p:nvSpPr>
          <p:cNvPr id="14" name="Slide Number Placeholder 4">
            <a:extLst>
              <a:ext uri="{FF2B5EF4-FFF2-40B4-BE49-F238E27FC236}">
                <a16:creationId xmlns=""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smtClean="0"/>
              <a:t>Qrtly</a:t>
            </a:r>
            <a:r>
              <a:rPr lang="en-US" b="1" dirty="0" smtClean="0"/>
              <a:t> Revenue</a:t>
            </a:r>
            <a:endParaRPr lang="en-US" b="1" dirty="0"/>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From a forecasting perspective stock prices are often considered a “random walk” meaning traditional econometric forecasting techniques do not apply. </a:t>
            </a:r>
            <a:endParaRPr lang="en-US" dirty="0">
              <a:solidFill>
                <a:schemeClr val="bg1"/>
              </a:solidFill>
            </a:endParaRPr>
          </a:p>
        </p:txBody>
      </p:sp>
      <p:sp>
        <p:nvSpPr>
          <p:cNvPr id="14" name="Slide Number Placeholder 4">
            <a:extLst>
              <a:ext uri="{FF2B5EF4-FFF2-40B4-BE49-F238E27FC236}">
                <a16:creationId xmlns=""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Random Walk</a:t>
            </a:r>
            <a:endParaRPr lang="en-US" sz="2800" dirty="0"/>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Predictable Patterns (non-stock)</a:t>
            </a:r>
            <a:endParaRPr lang="en-US" sz="2800" dirty="0"/>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smtClean="0"/>
              <a:t>VS.</a:t>
            </a:r>
            <a:endParaRPr lang="en-US" dirty="0"/>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2249847" cy="923330"/>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a:extLst>
              <a:ext uri="{FF2B5EF4-FFF2-40B4-BE49-F238E27FC236}">
                <a16:creationId xmlns="" xmlns:a16="http://schemas.microsoft.com/office/drawing/2014/main" id="{3CFB414F-1B68-46F3-AF87-CA898730A0B9}"/>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pic>
        <p:nvPicPr>
          <p:cNvPr id="6" name="Picture 5">
            <a:extLst>
              <a:ext uri="{FF2B5EF4-FFF2-40B4-BE49-F238E27FC236}">
                <a16:creationId xmlns:a16="http://schemas.microsoft.com/office/drawing/2014/main" xmlns="" id="{EFF84193-872B-4739-9DD7-CA9224B83595}"/>
              </a:ext>
            </a:extLst>
          </p:cNvPr>
          <p:cNvPicPr>
            <a:picLocks noChangeAspect="1"/>
          </p:cNvPicPr>
          <p:nvPr/>
        </p:nvPicPr>
        <p:blipFill rotWithShape="1">
          <a:blip r:embed="rId2"/>
          <a:srcRect r="65691"/>
          <a:stretch/>
        </p:blipFill>
        <p:spPr>
          <a:xfrm>
            <a:off x="272162" y="1145386"/>
            <a:ext cx="1698528" cy="1396173"/>
          </a:xfrm>
          <a:prstGeom prst="rect">
            <a:avLst/>
          </a:prstGeom>
        </p:spPr>
      </p:pic>
      <p:pic>
        <p:nvPicPr>
          <p:cNvPr id="7" name="Picture 12" descr="Image result for notre dame logo">
            <a:extLst>
              <a:ext uri="{FF2B5EF4-FFF2-40B4-BE49-F238E27FC236}">
                <a16:creationId xmlns:a16="http://schemas.microsoft.com/office/drawing/2014/main" xmlns="" id="{E4951D5F-3430-43CD-92F3-1AE5C397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2871" y="1981687"/>
            <a:ext cx="1047454" cy="9427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xmlns="" id="{59D939F8-463C-42DD-872C-AD9D3A4F4DD1}"/>
              </a:ext>
            </a:extLst>
          </p:cNvPr>
          <p:cNvGrpSpPr>
            <a:grpSpLocks noChangeAspect="1"/>
          </p:cNvGrpSpPr>
          <p:nvPr/>
        </p:nvGrpSpPr>
        <p:grpSpPr>
          <a:xfrm>
            <a:off x="233828" y="4668037"/>
            <a:ext cx="6057139" cy="1152287"/>
            <a:chOff x="2253127" y="4038014"/>
            <a:chExt cx="5752064" cy="1231228"/>
          </a:xfrm>
        </p:grpSpPr>
        <p:pic>
          <p:nvPicPr>
            <p:cNvPr id="9" name="Picture 4" descr="Image result for amazon logo">
              <a:extLst>
                <a:ext uri="{FF2B5EF4-FFF2-40B4-BE49-F238E27FC236}">
                  <a16:creationId xmlns:a16="http://schemas.microsoft.com/office/drawing/2014/main" xmlns="" id="{CCDCDD3B-6493-4878-8A90-CF1A11B746D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liberty mutual logo">
              <a:extLst>
                <a:ext uri="{FF2B5EF4-FFF2-40B4-BE49-F238E27FC236}">
                  <a16:creationId xmlns:a16="http://schemas.microsoft.com/office/drawing/2014/main" xmlns="" id="{78A1BB64-CDF1-4621-B09A-F00FE0715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datarobot logo">
              <a:extLst>
                <a:ext uri="{FF2B5EF4-FFF2-40B4-BE49-F238E27FC236}">
                  <a16:creationId xmlns:a16="http://schemas.microsoft.com/office/drawing/2014/main" xmlns="" id="{70278814-A792-4FD1-8ADE-F7875E4B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xmlns="" id="{2994E50C-2AEA-4636-89B8-18B8A03C097F}"/>
              </a:ext>
            </a:extLst>
          </p:cNvPr>
          <p:cNvSpPr/>
          <p:nvPr/>
        </p:nvSpPr>
        <p:spPr>
          <a:xfrm>
            <a:off x="203838" y="2590066"/>
            <a:ext cx="5064720" cy="400110"/>
          </a:xfrm>
          <a:prstGeom prst="rect">
            <a:avLst/>
          </a:prstGeom>
        </p:spPr>
        <p:txBody>
          <a:bodyPr wrap="none">
            <a:spAutoFit/>
          </a:bodyPr>
          <a:lstStyle/>
          <a:p>
            <a:r>
              <a:rPr lang="en-US" sz="2000" dirty="0">
                <a:hlinkClick r:id="rId7"/>
              </a:rPr>
              <a:t>https://www.linkedin.com/in/edwardkwartler/</a:t>
            </a:r>
            <a:endParaRPr lang="en-US" sz="2000" dirty="0"/>
          </a:p>
        </p:txBody>
      </p:sp>
      <p:pic>
        <p:nvPicPr>
          <p:cNvPr id="14" name="Picture 2" descr="Image result for harvard extension school">
            <a:extLst>
              <a:ext uri="{FF2B5EF4-FFF2-40B4-BE49-F238E27FC236}">
                <a16:creationId xmlns:a16="http://schemas.microsoft.com/office/drawing/2014/main" xmlns="" id="{819BBD4B-6C25-48A1-81FA-C39D50D061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5420" y="5267422"/>
            <a:ext cx="1512494" cy="5816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datacamp logo">
            <a:extLst>
              <a:ext uri="{FF2B5EF4-FFF2-40B4-BE49-F238E27FC236}">
                <a16:creationId xmlns:a16="http://schemas.microsoft.com/office/drawing/2014/main" xmlns="" id="{D93B4197-A542-4DC1-96B3-5A89C5A04E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70370" y="3851183"/>
            <a:ext cx="1497026" cy="7476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6EA723CA-2310-40DE-B9BD-E1BE5E9BC54F}"/>
              </a:ext>
            </a:extLst>
          </p:cNvPr>
          <p:cNvSpPr txBox="1"/>
          <p:nvPr/>
        </p:nvSpPr>
        <p:spPr>
          <a:xfrm>
            <a:off x="8889747" y="1535866"/>
            <a:ext cx="1210588" cy="369332"/>
          </a:xfrm>
          <a:prstGeom prst="rect">
            <a:avLst/>
          </a:prstGeom>
          <a:noFill/>
        </p:spPr>
        <p:txBody>
          <a:bodyPr wrap="none" rtlCol="0">
            <a:spAutoFit/>
          </a:bodyPr>
          <a:lstStyle/>
          <a:p>
            <a:r>
              <a:rPr lang="en-US" u="sng" dirty="0"/>
              <a:t>Education</a:t>
            </a:r>
          </a:p>
        </p:txBody>
      </p:sp>
      <p:sp>
        <p:nvSpPr>
          <p:cNvPr id="17" name="TextBox 16">
            <a:extLst>
              <a:ext uri="{FF2B5EF4-FFF2-40B4-BE49-F238E27FC236}">
                <a16:creationId xmlns:a16="http://schemas.microsoft.com/office/drawing/2014/main" xmlns="" id="{346C8530-2DCE-42C3-9D51-F96D2D770C7E}"/>
              </a:ext>
            </a:extLst>
          </p:cNvPr>
          <p:cNvSpPr txBox="1"/>
          <p:nvPr/>
        </p:nvSpPr>
        <p:spPr>
          <a:xfrm>
            <a:off x="2495712" y="3327298"/>
            <a:ext cx="719108" cy="369332"/>
          </a:xfrm>
          <a:prstGeom prst="rect">
            <a:avLst/>
          </a:prstGeom>
          <a:noFill/>
        </p:spPr>
        <p:txBody>
          <a:bodyPr wrap="none" rtlCol="0">
            <a:spAutoFit/>
          </a:bodyPr>
          <a:lstStyle/>
          <a:p>
            <a:r>
              <a:rPr lang="en-US" u="sng" dirty="0"/>
              <a:t>Work</a:t>
            </a:r>
          </a:p>
        </p:txBody>
      </p:sp>
      <p:sp>
        <p:nvSpPr>
          <p:cNvPr id="18" name="TextBox 17">
            <a:extLst>
              <a:ext uri="{FF2B5EF4-FFF2-40B4-BE49-F238E27FC236}">
                <a16:creationId xmlns:a16="http://schemas.microsoft.com/office/drawing/2014/main" xmlns="" id="{795A441C-A83D-4101-B919-0975C2B562B3}"/>
              </a:ext>
            </a:extLst>
          </p:cNvPr>
          <p:cNvSpPr txBox="1"/>
          <p:nvPr/>
        </p:nvSpPr>
        <p:spPr>
          <a:xfrm>
            <a:off x="8799295" y="3327298"/>
            <a:ext cx="1479892" cy="369332"/>
          </a:xfrm>
          <a:prstGeom prst="rect">
            <a:avLst/>
          </a:prstGeom>
          <a:noFill/>
        </p:spPr>
        <p:txBody>
          <a:bodyPr wrap="none" rtlCol="0">
            <a:spAutoFit/>
          </a:bodyPr>
          <a:lstStyle/>
          <a:p>
            <a:r>
              <a:rPr lang="en-US" u="sng" dirty="0"/>
              <a:t>Side Hustles</a:t>
            </a:r>
          </a:p>
        </p:txBody>
      </p:sp>
      <p:cxnSp>
        <p:nvCxnSpPr>
          <p:cNvPr id="19" name="Straight Connector 18">
            <a:extLst>
              <a:ext uri="{FF2B5EF4-FFF2-40B4-BE49-F238E27FC236}">
                <a16:creationId xmlns:a16="http://schemas.microsoft.com/office/drawing/2014/main" xmlns="" id="{C40DAEA2-FC14-4B32-8462-242745A43AAF}"/>
              </a:ext>
            </a:extLst>
          </p:cNvPr>
          <p:cNvCxnSpPr/>
          <p:nvPr/>
        </p:nvCxnSpPr>
        <p:spPr>
          <a:xfrm>
            <a:off x="7093212" y="3556000"/>
            <a:ext cx="0" cy="240529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2" descr="Image result for wiley and sons">
            <a:extLst>
              <a:ext uri="{FF2B5EF4-FFF2-40B4-BE49-F238E27FC236}">
                <a16:creationId xmlns:a16="http://schemas.microsoft.com/office/drawing/2014/main" xmlns="" id="{6480E571-80D5-442C-BE20-AF0D4C9DB1A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18" t="34851" r="5092" b="31309"/>
          <a:stretch/>
        </p:blipFill>
        <p:spPr bwMode="auto">
          <a:xfrm>
            <a:off x="10022864" y="5305444"/>
            <a:ext cx="1798435" cy="5056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anaco vc"/>
          <p:cNvPicPr>
            <a:picLocks noChangeAspect="1" noChangeArrowheads="1"/>
          </p:cNvPicPr>
          <p:nvPr/>
        </p:nvPicPr>
        <p:blipFill rotWithShape="1">
          <a:blip r:embed="rId11">
            <a:extLst>
              <a:ext uri="{28A0092B-C50C-407E-A947-70E740481C1C}">
                <a14:useLocalDpi xmlns:a14="http://schemas.microsoft.com/office/drawing/2010/main" val="0"/>
              </a:ext>
            </a:extLst>
          </a:blip>
          <a:srcRect t="29684" b="30876"/>
          <a:stretch/>
        </p:blipFill>
        <p:spPr bwMode="auto">
          <a:xfrm>
            <a:off x="9673329" y="3728324"/>
            <a:ext cx="2518671" cy="99335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About me</a:t>
            </a:r>
            <a:endParaRPr lang="en-US" dirty="0"/>
          </a:p>
        </p:txBody>
      </p:sp>
      <p:pic>
        <p:nvPicPr>
          <p:cNvPr id="23" name="Picture 4" descr="Image result for gserm"/>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33913"/>
          <a:stretch/>
        </p:blipFill>
        <p:spPr bwMode="auto">
          <a:xfrm>
            <a:off x="8826406" y="4544125"/>
            <a:ext cx="1267831" cy="70520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7298265" y="3276600"/>
            <a:ext cx="44534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0932" y="3276600"/>
            <a:ext cx="66548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4" name="Rectangle 13">
            <a:extLst>
              <a:ext uri="{FF2B5EF4-FFF2-40B4-BE49-F238E27FC236}">
                <a16:creationId xmlns=""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 xmlns:a16="http://schemas.microsoft.com/office/drawing/2014/main" id="{BC66E6B3-11D2-4696-9CBB-5257D011814B}"/>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 xmlns:a16="http://schemas.microsoft.com/office/drawing/2014/main" id="{A26852C9-E991-4B70-B2D5-463E00156CCA}"/>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a:t>
            </a:r>
            <a:r>
              <a:rPr lang="en-US" dirty="0" smtClean="0"/>
              <a:t>~ $</a:t>
            </a:r>
            <a:r>
              <a:rPr lang="en-US" dirty="0"/>
              <a:t>20</a:t>
            </a:r>
          </a:p>
          <a:p>
            <a:r>
              <a:rPr lang="en-US" dirty="0"/>
              <a:t>2/26/18:  </a:t>
            </a:r>
            <a:r>
              <a:rPr lang="en-US" dirty="0" smtClean="0"/>
              <a:t>~ $</a:t>
            </a:r>
            <a:r>
              <a:rPr lang="en-US" dirty="0"/>
              <a:t>45</a:t>
            </a:r>
          </a:p>
          <a:p>
            <a:r>
              <a:rPr lang="en-US" dirty="0"/>
              <a:t>4/16/18: </a:t>
            </a:r>
            <a:r>
              <a:rPr lang="en-US" dirty="0" smtClean="0"/>
              <a:t>~ $</a:t>
            </a:r>
            <a:r>
              <a:rPr lang="en-US" dirty="0"/>
              <a:t>36</a:t>
            </a:r>
          </a:p>
          <a:p>
            <a:r>
              <a:rPr lang="en-US" dirty="0"/>
              <a:t>6/16/18: </a:t>
            </a:r>
            <a:r>
              <a:rPr lang="en-US" dirty="0" smtClean="0"/>
              <a:t>~ $36</a:t>
            </a:r>
            <a:endParaRPr lang="en-US" dirty="0"/>
          </a:p>
          <a:p>
            <a:endParaRPr lang="en-US" dirty="0"/>
          </a:p>
        </p:txBody>
      </p:sp>
      <p:sp>
        <p:nvSpPr>
          <p:cNvPr id="17" name="TextBox 16">
            <a:extLst>
              <a:ext uri="{FF2B5EF4-FFF2-40B4-BE49-F238E27FC236}">
                <a16:creationId xmlns=""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smtClean="0"/>
              <a:t>Retaliatory Auto </a:t>
            </a:r>
            <a:r>
              <a:rPr lang="en-US" sz="1600" dirty="0"/>
              <a:t>tariffs</a:t>
            </a:r>
          </a:p>
        </p:txBody>
      </p:sp>
      <p:sp>
        <p:nvSpPr>
          <p:cNvPr id="23" name="Right Brace 22">
            <a:extLst>
              <a:ext uri="{FF2B5EF4-FFF2-40B4-BE49-F238E27FC236}">
                <a16:creationId xmlns=""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53313" y="2212041"/>
            <a:ext cx="3300413" cy="1477328"/>
          </a:xfrm>
          <a:prstGeom prst="rect">
            <a:avLst/>
          </a:prstGeom>
          <a:noFill/>
        </p:spPr>
        <p:txBody>
          <a:bodyPr wrap="square" rtlCol="0">
            <a:spAutoFit/>
          </a:bodyPr>
          <a:lstStyle/>
          <a:p>
            <a:r>
              <a:rPr lang="en-US" dirty="0"/>
              <a:t>Some stock movements are self-inflicted (quarterly miss), others political (tariffs) while others are based on out of sector (automotive)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2" name="Rectangle 11">
            <a:extLst>
              <a:ext uri="{FF2B5EF4-FFF2-40B4-BE49-F238E27FC236}">
                <a16:creationId xmlns=""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belief </a:t>
            </a:r>
            <a:r>
              <a:rPr lang="en-US" sz="2000" dirty="0">
                <a:solidFill>
                  <a:schemeClr val="bg1"/>
                </a:solidFill>
              </a:rPr>
              <a:t>investor would not have bought or </a:t>
            </a:r>
            <a:r>
              <a:rPr lang="en-US" sz="2000" dirty="0" smtClean="0">
                <a:solidFill>
                  <a:schemeClr val="bg1"/>
                </a:solidFill>
              </a:rPr>
              <a:t>sold. </a:t>
            </a:r>
            <a:endParaRPr lang="en-US" sz="2000" dirty="0">
              <a:solidFill>
                <a:schemeClr val="bg1"/>
              </a:solidFill>
            </a:endParaRPr>
          </a:p>
        </p:txBody>
      </p:sp>
    </p:spTree>
    <p:extLst>
      <p:ext uri="{BB962C8B-B14F-4D97-AF65-F5344CB8AC3E}">
        <p14:creationId xmlns:p14="http://schemas.microsoft.com/office/powerpoint/2010/main" val="35021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fundamental investor would have sold after the quarterly earnings report waiting for another financial indicator to buy again (next quarter).</a:t>
            </a:r>
            <a:endParaRPr lang="en-US" sz="2000" dirty="0">
              <a:solidFill>
                <a:schemeClr val="bg1"/>
              </a:solidFill>
            </a:endParaRPr>
          </a:p>
        </p:txBody>
      </p:sp>
    </p:spTree>
    <p:extLst>
      <p:ext uri="{BB962C8B-B14F-4D97-AF65-F5344CB8AC3E}">
        <p14:creationId xmlns:p14="http://schemas.microsoft.com/office/powerpoint/2010/main" val="40628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technical investor may have gotten out after the price drop but back in as positive moment based on steel tariffs occurred only to sell again after the momentum faded based on automotive tariffs</a:t>
            </a:r>
            <a:endParaRPr lang="en-US" sz="2000" dirty="0">
              <a:solidFill>
                <a:schemeClr val="bg1"/>
              </a:solidFill>
            </a:endParaRPr>
          </a:p>
        </p:txBody>
      </p:sp>
    </p:spTree>
    <p:extLst>
      <p:ext uri="{BB962C8B-B14F-4D97-AF65-F5344CB8AC3E}">
        <p14:creationId xmlns:p14="http://schemas.microsoft.com/office/powerpoint/2010/main" val="22698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An HFT </a:t>
            </a:r>
            <a:r>
              <a:rPr lang="en-US" sz="2000" dirty="0">
                <a:solidFill>
                  <a:schemeClr val="bg1"/>
                </a:solidFill>
              </a:rPr>
              <a:t>would have been in and out </a:t>
            </a:r>
            <a:r>
              <a:rPr lang="en-US" sz="2000" dirty="0" smtClean="0">
                <a:solidFill>
                  <a:schemeClr val="bg1"/>
                </a:solidFill>
              </a:rPr>
              <a:t>many times per second and minute making money no matter the direction, they work only with speed as an advantage. </a:t>
            </a:r>
            <a:endParaRPr lang="en-US" sz="2000" dirty="0">
              <a:solidFill>
                <a:schemeClr val="bg1"/>
              </a:solidFill>
            </a:endParaRPr>
          </a:p>
        </p:txBody>
      </p:sp>
    </p:spTree>
    <p:extLst>
      <p:ext uri="{BB962C8B-B14F-4D97-AF65-F5344CB8AC3E}">
        <p14:creationId xmlns:p14="http://schemas.microsoft.com/office/powerpoint/2010/main" val="11829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7793022"/>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an API?</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29</a:t>
            </a:fld>
            <a:endParaRPr lang="en-US"/>
          </a:p>
        </p:txBody>
      </p:sp>
      <p:sp>
        <p:nvSpPr>
          <p:cNvPr id="6" name="Rectangle 5"/>
          <p:cNvSpPr/>
          <p:nvPr/>
        </p:nvSpPr>
        <p:spPr>
          <a:xfrm>
            <a:off x="3810000" y="2082060"/>
            <a:ext cx="4572000" cy="923330"/>
          </a:xfrm>
          <a:prstGeom prst="rect">
            <a:avLst/>
          </a:prstGeom>
          <a:ln>
            <a:solidFill>
              <a:schemeClr val="accent6"/>
            </a:solidFill>
          </a:ln>
        </p:spPr>
        <p:txBody>
          <a:bodyPr>
            <a:spAutoFit/>
          </a:bodyPr>
          <a:lstStyle/>
          <a:p>
            <a:pPr algn="ctr"/>
            <a:r>
              <a:rPr lang="en-US" dirty="0"/>
              <a:t>“Application Program Interface”</a:t>
            </a:r>
          </a:p>
          <a:p>
            <a:r>
              <a:rPr lang="en-US" dirty="0"/>
              <a:t>Clearly defined methods of communication between various software components. </a:t>
            </a:r>
          </a:p>
        </p:txBody>
      </p:sp>
      <p:pic>
        <p:nvPicPr>
          <p:cNvPr id="7"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5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1210350"/>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the financial market? Types of investing strategies.</a:t>
                      </a:r>
                      <a:endParaRPr lang="en-US" sz="2000" b="1" strike="noStrike" dirty="0" smtClean="0">
                        <a:solidFill>
                          <a:srgbClr val="C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an API? API access to stock data in R</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45461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Popular Response Formats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30</a:t>
            </a:fld>
            <a:endParaRPr lang="en-US"/>
          </a:p>
        </p:txBody>
      </p:sp>
      <p:sp>
        <p:nvSpPr>
          <p:cNvPr id="6" name="TextBox 5"/>
          <p:cNvSpPr txBox="1"/>
          <p:nvPr/>
        </p:nvSpPr>
        <p:spPr>
          <a:xfrm>
            <a:off x="913043" y="1202266"/>
            <a:ext cx="10365915" cy="2554545"/>
          </a:xfrm>
          <a:prstGeom prst="rect">
            <a:avLst/>
          </a:prstGeom>
          <a:noFill/>
        </p:spPr>
        <p:txBody>
          <a:bodyPr wrap="none" rtlCol="0">
            <a:spAutoFit/>
          </a:bodyPr>
          <a:lstStyle/>
          <a:p>
            <a:pPr marL="119063" indent="-119063">
              <a:buFont typeface="Arial" panose="020B0604020202020204" pitchFamily="34" charset="0"/>
              <a:buChar char="•"/>
            </a:pPr>
            <a:r>
              <a:rPr lang="en-US" sz="2800" dirty="0"/>
              <a:t>XML – Extensible Markup Language</a:t>
            </a:r>
          </a:p>
          <a:p>
            <a:pPr marL="576263" lvl="1" indent="-119063">
              <a:buFont typeface="Arial" panose="020B0604020202020204" pitchFamily="34" charset="0"/>
              <a:buChar char="•"/>
            </a:pPr>
            <a:r>
              <a:rPr lang="en-US" sz="2400" dirty="0"/>
              <a:t>Ever wonder why Excel files went from </a:t>
            </a:r>
            <a:r>
              <a:rPr lang="en-US" sz="2400" dirty="0" err="1"/>
              <a:t>xls</a:t>
            </a:r>
            <a:r>
              <a:rPr lang="en-US" sz="2400" dirty="0"/>
              <a:t> to </a:t>
            </a:r>
            <a:r>
              <a:rPr lang="en-US" sz="2400" dirty="0" err="1"/>
              <a:t>xlsx</a:t>
            </a:r>
            <a:r>
              <a:rPr lang="en-US" sz="2400" dirty="0"/>
              <a:t>?  The data is stored as XML.</a:t>
            </a:r>
          </a:p>
          <a:p>
            <a:pPr marL="742950" lvl="1" indent="-285750">
              <a:buFont typeface="Arial" panose="020B0604020202020204" pitchFamily="34" charset="0"/>
              <a:buChar char="•"/>
            </a:pPr>
            <a:endParaRPr lang="en-US" sz="2800" dirty="0"/>
          </a:p>
          <a:p>
            <a:pPr marL="119063" indent="-119063">
              <a:buFont typeface="Arial" panose="020B0604020202020204" pitchFamily="34" charset="0"/>
              <a:buChar char="•"/>
            </a:pPr>
            <a:r>
              <a:rPr lang="en-US" sz="2800" dirty="0"/>
              <a:t>JSON- </a:t>
            </a:r>
            <a:r>
              <a:rPr lang="en-US" sz="2800" dirty="0" err="1"/>
              <a:t>Javascript</a:t>
            </a:r>
            <a:r>
              <a:rPr lang="en-US" sz="2800" dirty="0"/>
              <a:t> Object Notation</a:t>
            </a:r>
          </a:p>
          <a:p>
            <a:pPr marL="576263" lvl="1" indent="-119063">
              <a:buFont typeface="Arial" panose="020B0604020202020204" pitchFamily="34" charset="0"/>
              <a:buChar char="•"/>
            </a:pPr>
            <a:r>
              <a:rPr lang="en-US" sz="2400" dirty="0"/>
              <a:t>Lightweight text files used in webpage visualizations and to pass information.</a:t>
            </a:r>
          </a:p>
          <a:p>
            <a:pPr marL="285750" indent="-285750">
              <a:buFont typeface="Arial" panose="020B0604020202020204" pitchFamily="34" charset="0"/>
              <a:buChar char="•"/>
            </a:pPr>
            <a:endParaRPr lang="en-US" sz="2800" dirty="0"/>
          </a:p>
        </p:txBody>
      </p:sp>
      <p:grpSp>
        <p:nvGrpSpPr>
          <p:cNvPr id="7" name="Group 6"/>
          <p:cNvGrpSpPr/>
          <p:nvPr/>
        </p:nvGrpSpPr>
        <p:grpSpPr>
          <a:xfrm>
            <a:off x="3228726" y="3879239"/>
            <a:ext cx="5715000" cy="2000251"/>
            <a:chOff x="1160584" y="3879239"/>
            <a:chExt cx="5715000" cy="2000251"/>
          </a:xfrm>
        </p:grpSpPr>
        <p:pic>
          <p:nvPicPr>
            <p:cNvPr id="8"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3879239"/>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1376147" y="4183434"/>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02256" y="4694697"/>
              <a:ext cx="1697901" cy="369332"/>
            </a:xfrm>
            <a:prstGeom prst="rect">
              <a:avLst/>
            </a:prstGeom>
            <a:noFill/>
          </p:spPr>
          <p:txBody>
            <a:bodyPr wrap="none" rtlCol="0">
              <a:spAutoFit/>
            </a:bodyPr>
            <a:lstStyle/>
            <a:p>
              <a:r>
                <a:rPr lang="en-US" dirty="0">
                  <a:solidFill>
                    <a:schemeClr val="bg1"/>
                  </a:solidFill>
                </a:rPr>
                <a:t>Ask a question</a:t>
              </a:r>
            </a:p>
          </p:txBody>
        </p:sp>
        <p:sp>
          <p:nvSpPr>
            <p:cNvPr id="11" name="Oval 10"/>
            <p:cNvSpPr/>
            <p:nvPr/>
          </p:nvSpPr>
          <p:spPr>
            <a:xfrm>
              <a:off x="5196407" y="4183433"/>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04479" y="4594046"/>
              <a:ext cx="1772120" cy="646331"/>
            </a:xfrm>
            <a:prstGeom prst="rect">
              <a:avLst/>
            </a:prstGeom>
            <a:noFill/>
          </p:spPr>
          <p:txBody>
            <a:bodyPr wrap="square" rtlCol="0">
              <a:spAutoFit/>
            </a:bodyPr>
            <a:lstStyle/>
            <a:p>
              <a:pPr algn="ctr"/>
              <a:r>
                <a:rPr lang="en-US" dirty="0">
                  <a:solidFill>
                    <a:schemeClr val="bg1"/>
                  </a:solidFill>
                </a:rPr>
                <a:t>Respond in XML or JSON</a:t>
              </a:r>
            </a:p>
          </p:txBody>
        </p:sp>
      </p:grpSp>
    </p:spTree>
    <p:extLst>
      <p:ext uri="{BB962C8B-B14F-4D97-AF65-F5344CB8AC3E}">
        <p14:creationId xmlns:p14="http://schemas.microsoft.com/office/powerpoint/2010/main" val="30244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your phone’s mapping function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31</a:t>
            </a:fld>
            <a:endParaRPr lang="en-US"/>
          </a:p>
        </p:txBody>
      </p:sp>
      <p:grpSp>
        <p:nvGrpSpPr>
          <p:cNvPr id="15" name="Group 14"/>
          <p:cNvGrpSpPr/>
          <p:nvPr/>
        </p:nvGrpSpPr>
        <p:grpSpPr>
          <a:xfrm>
            <a:off x="3238500" y="1945310"/>
            <a:ext cx="5715000" cy="2967380"/>
            <a:chOff x="1714500" y="1945310"/>
            <a:chExt cx="5715000" cy="2967380"/>
          </a:xfrm>
        </p:grpSpPr>
        <p:grpSp>
          <p:nvGrpSpPr>
            <p:cNvPr id="6" name="Group 5"/>
            <p:cNvGrpSpPr/>
            <p:nvPr/>
          </p:nvGrpSpPr>
          <p:grpSpPr>
            <a:xfrm>
              <a:off x="1714500" y="1945310"/>
              <a:ext cx="5715000" cy="2967380"/>
              <a:chOff x="1714500" y="1064690"/>
              <a:chExt cx="5715000" cy="2967380"/>
            </a:xfrm>
          </p:grpSpPr>
          <p:grpSp>
            <p:nvGrpSpPr>
              <p:cNvPr id="7" name="Group 6"/>
              <p:cNvGrpSpPr/>
              <p:nvPr/>
            </p:nvGrpSpPr>
            <p:grpSpPr>
              <a:xfrm>
                <a:off x="1714500" y="2031819"/>
                <a:ext cx="5715000" cy="2000251"/>
                <a:chOff x="1714500" y="3325324"/>
                <a:chExt cx="5715000" cy="2000251"/>
              </a:xfrm>
            </p:grpSpPr>
            <p:grpSp>
              <p:nvGrpSpPr>
                <p:cNvPr id="9" name="Group 8"/>
                <p:cNvGrpSpPr/>
                <p:nvPr/>
              </p:nvGrpSpPr>
              <p:grpSpPr>
                <a:xfrm>
                  <a:off x="1714500" y="3325324"/>
                  <a:ext cx="5715000" cy="2000251"/>
                  <a:chOff x="1714500" y="3325324"/>
                  <a:chExt cx="5715000" cy="2000251"/>
                </a:xfrm>
              </p:grpSpPr>
              <p:pic>
                <p:nvPicPr>
                  <p:cNvPr id="11"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949115" y="3629519"/>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59115" y="3612918"/>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2" descr="Image result for google map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742" y="3925535"/>
                  <a:ext cx="706603" cy="70660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2045369" y="1064690"/>
                <a:ext cx="5053263" cy="646331"/>
              </a:xfrm>
              <a:prstGeom prst="rect">
                <a:avLst/>
              </a:prstGeom>
              <a:ln>
                <a:solidFill>
                  <a:schemeClr val="accent6"/>
                </a:solidFill>
              </a:ln>
            </p:spPr>
            <p:txBody>
              <a:bodyPr wrap="square">
                <a:spAutoFit/>
              </a:bodyPr>
              <a:lstStyle/>
              <a:p>
                <a:pPr algn="ctr"/>
                <a:r>
                  <a:rPr lang="en-US" dirty="0"/>
                  <a:t>“Your phone requests information from the maps API services to render the information.</a:t>
                </a:r>
              </a:p>
            </p:txBody>
          </p:sp>
        </p:grpSp>
        <p:pic>
          <p:nvPicPr>
            <p:cNvPr id="14" name="Picture 4" descr="Image result for iphon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7791" y="3251532"/>
              <a:ext cx="1724231" cy="1293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6332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Cleveland Ohio USA Map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32</a:t>
            </a:fld>
            <a:endParaRPr lang="en-US"/>
          </a:p>
        </p:txBody>
      </p:sp>
      <p:pic>
        <p:nvPicPr>
          <p:cNvPr id="6" name="Picture 5"/>
          <p:cNvPicPr>
            <a:picLocks noChangeAspect="1"/>
          </p:cNvPicPr>
          <p:nvPr/>
        </p:nvPicPr>
        <p:blipFill rotWithShape="1">
          <a:blip r:embed="rId2"/>
          <a:srcRect l="25038"/>
          <a:stretch/>
        </p:blipFill>
        <p:spPr>
          <a:xfrm>
            <a:off x="2470763" y="1161923"/>
            <a:ext cx="7250475" cy="4970219"/>
          </a:xfrm>
          <a:prstGeom prst="rect">
            <a:avLst/>
          </a:prstGeom>
          <a:ln>
            <a:solidFill>
              <a:schemeClr val="tx1"/>
            </a:solidFill>
          </a:ln>
        </p:spPr>
      </p:pic>
    </p:spTree>
    <p:extLst>
      <p:ext uri="{BB962C8B-B14F-4D97-AF65-F5344CB8AC3E}">
        <p14:creationId xmlns:p14="http://schemas.microsoft.com/office/powerpoint/2010/main" val="212200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Google Maps API JSON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6" name="Picture 5"/>
          <p:cNvPicPr>
            <a:picLocks noChangeAspect="1"/>
          </p:cNvPicPr>
          <p:nvPr/>
        </p:nvPicPr>
        <p:blipFill rotWithShape="1">
          <a:blip r:embed="rId2"/>
          <a:srcRect b="12802"/>
          <a:stretch/>
        </p:blipFill>
        <p:spPr>
          <a:xfrm>
            <a:off x="431010" y="1166125"/>
            <a:ext cx="4395566" cy="4455742"/>
          </a:xfrm>
          <a:prstGeom prst="rect">
            <a:avLst/>
          </a:prstGeom>
          <a:ln>
            <a:solidFill>
              <a:schemeClr val="tx1"/>
            </a:solidFill>
          </a:ln>
        </p:spPr>
      </p:pic>
      <p:cxnSp>
        <p:nvCxnSpPr>
          <p:cNvPr id="8" name="Straight Arrow Connector 7"/>
          <p:cNvCxnSpPr/>
          <p:nvPr/>
        </p:nvCxnSpPr>
        <p:spPr>
          <a:xfrm>
            <a:off x="2929466" y="186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74533" y="440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92400" y="4910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37866" y="1659466"/>
            <a:ext cx="1684885" cy="369332"/>
          </a:xfrm>
          <a:prstGeom prst="rect">
            <a:avLst/>
          </a:prstGeom>
          <a:noFill/>
        </p:spPr>
        <p:txBody>
          <a:bodyPr wrap="none" rtlCol="0">
            <a:spAutoFit/>
          </a:bodyPr>
          <a:lstStyle/>
          <a:p>
            <a:r>
              <a:rPr lang="en-US" dirty="0" smtClean="0"/>
              <a:t>Cleveland name</a:t>
            </a:r>
            <a:endParaRPr lang="en-US" dirty="0"/>
          </a:p>
        </p:txBody>
      </p:sp>
      <p:sp>
        <p:nvSpPr>
          <p:cNvPr id="12" name="TextBox 11"/>
          <p:cNvSpPr txBox="1"/>
          <p:nvPr/>
        </p:nvSpPr>
        <p:spPr>
          <a:xfrm>
            <a:off x="7332133" y="4199466"/>
            <a:ext cx="2661947" cy="369332"/>
          </a:xfrm>
          <a:prstGeom prst="rect">
            <a:avLst/>
          </a:prstGeom>
          <a:noFill/>
        </p:spPr>
        <p:txBody>
          <a:bodyPr wrap="none" rtlCol="0">
            <a:spAutoFit/>
          </a:bodyPr>
          <a:lstStyle/>
          <a:p>
            <a:r>
              <a:rPr lang="en-US" dirty="0" smtClean="0"/>
              <a:t>More location information</a:t>
            </a:r>
            <a:endParaRPr lang="en-US" dirty="0"/>
          </a:p>
        </p:txBody>
      </p:sp>
      <p:sp>
        <p:nvSpPr>
          <p:cNvPr id="13" name="TextBox 12"/>
          <p:cNvSpPr txBox="1"/>
          <p:nvPr/>
        </p:nvSpPr>
        <p:spPr>
          <a:xfrm>
            <a:off x="6316133" y="4707466"/>
            <a:ext cx="4549900" cy="369332"/>
          </a:xfrm>
          <a:prstGeom prst="rect">
            <a:avLst/>
          </a:prstGeom>
          <a:noFill/>
        </p:spPr>
        <p:txBody>
          <a:bodyPr wrap="none" rtlCol="0">
            <a:spAutoFit/>
          </a:bodyPr>
          <a:lstStyle/>
          <a:p>
            <a:r>
              <a:rPr lang="en-US" dirty="0" smtClean="0"/>
              <a:t>Some coordinates of the shaded bounding box</a:t>
            </a:r>
            <a:endParaRPr lang="en-US" dirty="0"/>
          </a:p>
        </p:txBody>
      </p:sp>
      <p:sp>
        <p:nvSpPr>
          <p:cNvPr id="14" name="Rectangle 13">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Your phone parses JSON and renders the information on top of the map tile (shaded bounding box).</a:t>
            </a:r>
            <a:endParaRPr lang="en-US" sz="2000" dirty="0">
              <a:solidFill>
                <a:schemeClr val="bg1"/>
              </a:solidFill>
            </a:endParaRPr>
          </a:p>
        </p:txBody>
      </p:sp>
    </p:spTree>
    <p:extLst>
      <p:ext uri="{BB962C8B-B14F-4D97-AF65-F5344CB8AC3E}">
        <p14:creationId xmlns:p14="http://schemas.microsoft.com/office/powerpoint/2010/main" val="173148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 has many API related libraries.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34</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smtClean="0"/>
              <a:t>Quantmod</a:t>
            </a:r>
            <a:r>
              <a:rPr lang="en-US" dirty="0" smtClean="0"/>
              <a:t> handles the request &amp; organizing data to a time series object.</a:t>
            </a:r>
            <a:endParaRPr lang="en-US" dirty="0"/>
          </a:p>
        </p:txBody>
      </p:sp>
      <p:sp>
        <p:nvSpPr>
          <p:cNvPr id="16" name="Rectangle 15">
            <a:extLst>
              <a:ext uri="{FF2B5EF4-FFF2-40B4-BE49-F238E27FC236}">
                <a16:creationId xmlns=""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Rather than code requests &amp; parse responses ourselves we use the </a:t>
            </a:r>
            <a:r>
              <a:rPr lang="en-US" sz="2000" dirty="0" err="1" smtClean="0">
                <a:solidFill>
                  <a:schemeClr val="bg1"/>
                </a:solidFill>
              </a:rPr>
              <a:t>quantmod</a:t>
            </a:r>
            <a:r>
              <a:rPr lang="en-US" sz="2000" dirty="0" smtClean="0">
                <a:solidFill>
                  <a:schemeClr val="bg1"/>
                </a:solidFill>
              </a:rPr>
              <a:t> package.</a:t>
            </a:r>
            <a:endParaRPr lang="en-US" sz="2000" dirty="0">
              <a:solidFill>
                <a:schemeClr val="bg1"/>
              </a:solidFill>
            </a:endParaRP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5726627"/>
              </p:ext>
            </p:extLst>
          </p:nvPr>
        </p:nvGraphicFramePr>
        <p:xfrm>
          <a:off x="3190413" y="1111250"/>
          <a:ext cx="5811174" cy="188976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smtClean="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Manipulate a time series object 1_TTR.R</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52449ABF-2B64-4DFC-92BB-E7110FD93ABD}"/>
              </a:ext>
            </a:extLst>
          </p:cNvPr>
          <p:cNvSpPr>
            <a:spLocks noGrp="1"/>
          </p:cNvSpPr>
          <p:nvPr>
            <p:ph type="ftr" sz="quarter" idx="11"/>
          </p:nvPr>
        </p:nvSpPr>
        <p:spPr/>
        <p:txBody>
          <a:bodyPr/>
          <a:lstStyle/>
          <a:p>
            <a:r>
              <a:rPr lang="en-US"/>
              <a:t>Kwartler</a:t>
            </a:r>
            <a:endParaRPr lang="en-US" dirty="0"/>
          </a:p>
        </p:txBody>
      </p:sp>
      <p:pic>
        <p:nvPicPr>
          <p:cNvPr id="5" name="Picture 4">
            <a:extLst>
              <a:ext uri="{FF2B5EF4-FFF2-40B4-BE49-F238E27FC236}">
                <a16:creationId xmlns=""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t>
            </a:r>
            <a:r>
              <a:rPr lang="en-US" dirty="0" smtClean="0"/>
              <a:t>1_TTR_A.R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pic>
        <p:nvPicPr>
          <p:cNvPr id="1026" name="Picture 2" descr="Image result for stock trading meme">
            <a:extLst>
              <a:ext uri="{FF2B5EF4-FFF2-40B4-BE49-F238E27FC236}">
                <a16:creationId xmlns=""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3029972"/>
              </p:ext>
            </p:extLst>
          </p:nvPr>
        </p:nvGraphicFramePr>
        <p:xfrm>
          <a:off x="3190413" y="1111250"/>
          <a:ext cx="5811174" cy="225552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1800" b="1" i="0" kern="1200" dirty="0" smtClean="0">
                          <a:solidFill>
                            <a:srgbClr val="C00000"/>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39</a:t>
            </a:fld>
            <a:endParaRPr lang="en-US"/>
          </a:p>
        </p:txBody>
      </p:sp>
      <p:sp>
        <p:nvSpPr>
          <p:cNvPr id="6" name="TextBox 5"/>
          <p:cNvSpPr txBox="1"/>
          <p:nvPr/>
        </p:nvSpPr>
        <p:spPr>
          <a:xfrm>
            <a:off x="169333" y="2551837"/>
            <a:ext cx="11667067" cy="1754326"/>
          </a:xfrm>
          <a:prstGeom prst="rect">
            <a:avLst/>
          </a:prstGeom>
          <a:noFill/>
        </p:spPr>
        <p:txBody>
          <a:bodyPr wrap="square" rtlCol="0">
            <a:spAutoFit/>
          </a:bodyPr>
          <a:lstStyle/>
          <a:p>
            <a:pPr marL="342900" indent="-342900">
              <a:buAutoNum type="arabicPeriod"/>
            </a:pPr>
            <a:r>
              <a:rPr lang="en-US" dirty="0" smtClean="0"/>
              <a:t>Define an indicator related to a stock.</a:t>
            </a:r>
          </a:p>
          <a:p>
            <a:pPr marL="342900" indent="-342900">
              <a:buAutoNum type="arabicPeriod"/>
            </a:pPr>
            <a:r>
              <a:rPr lang="en-US" dirty="0" smtClean="0"/>
              <a:t>Back-test the indicator to see how it operates in various market conditions.  Once acceptable returns are proven move to step 3.</a:t>
            </a:r>
          </a:p>
          <a:p>
            <a:pPr marL="342900" indent="-342900">
              <a:buAutoNum type="arabicPeriod"/>
            </a:pPr>
            <a:r>
              <a:rPr lang="en-US" dirty="0" smtClean="0"/>
              <a:t>Monitor a stock’s indicator inputs i.e. closing price but could also be twitter mentions etc.</a:t>
            </a:r>
          </a:p>
          <a:p>
            <a:pPr marL="342900" indent="-342900">
              <a:buAutoNum type="arabicPeriod"/>
            </a:pPr>
            <a:r>
              <a:rPr lang="en-US" dirty="0" smtClean="0"/>
              <a:t>When the indicator is triggered an action “buy, hold, sell, short” is executed.</a:t>
            </a:r>
          </a:p>
          <a:p>
            <a:pPr marL="342900" indent="-342900">
              <a:buAutoNum type="arabicPeriod"/>
            </a:pPr>
            <a:r>
              <a:rPr lang="en-US" dirty="0" smtClean="0"/>
              <a:t>Continue to monitor the indicator inputs to re-evaluate the action</a:t>
            </a:r>
          </a:p>
        </p:txBody>
      </p:sp>
    </p:spTree>
    <p:extLst>
      <p:ext uri="{BB962C8B-B14F-4D97-AF65-F5344CB8AC3E}">
        <p14:creationId xmlns:p14="http://schemas.microsoft.com/office/powerpoint/2010/main" val="364217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40</a:t>
            </a:fld>
            <a:endParaRPr lang="en-US"/>
          </a:p>
        </p:txBody>
      </p:sp>
      <p:sp>
        <p:nvSpPr>
          <p:cNvPr id="7" name="TextBox 6"/>
          <p:cNvSpPr txBox="1"/>
          <p:nvPr/>
        </p:nvSpPr>
        <p:spPr>
          <a:xfrm>
            <a:off x="287863" y="1371598"/>
            <a:ext cx="11754756" cy="646331"/>
          </a:xfrm>
          <a:prstGeom prst="rect">
            <a:avLst/>
          </a:prstGeom>
          <a:noFill/>
        </p:spPr>
        <p:txBody>
          <a:bodyPr wrap="none" rtlCol="0">
            <a:spAutoFit/>
          </a:bodyPr>
          <a:lstStyle/>
          <a:p>
            <a:r>
              <a:rPr lang="en-US" dirty="0" smtClean="0"/>
              <a:t>1. Indicator:</a:t>
            </a:r>
          </a:p>
          <a:p>
            <a:r>
              <a:rPr lang="en-US" dirty="0" smtClean="0"/>
              <a:t>If the daily Boris Johnson quotes of “Brexit” is greater than 5, then buy (or hold) WLTW (Willis Towers Watson) the next day.</a:t>
            </a:r>
          </a:p>
        </p:txBody>
      </p:sp>
      <p:sp>
        <p:nvSpPr>
          <p:cNvPr id="8" name="TextBox 7"/>
          <p:cNvSpPr txBox="1"/>
          <p:nvPr/>
        </p:nvSpPr>
        <p:spPr>
          <a:xfrm>
            <a:off x="287863" y="2099732"/>
            <a:ext cx="6588407" cy="646331"/>
          </a:xfrm>
          <a:prstGeom prst="rect">
            <a:avLst/>
          </a:prstGeom>
          <a:noFill/>
        </p:spPr>
        <p:txBody>
          <a:bodyPr wrap="none" rtlCol="0">
            <a:spAutoFit/>
          </a:bodyPr>
          <a:lstStyle/>
          <a:p>
            <a:r>
              <a:rPr lang="en-US" dirty="0" smtClean="0"/>
              <a:t>2. Back-testing:</a:t>
            </a:r>
          </a:p>
          <a:p>
            <a:r>
              <a:rPr lang="en-US" dirty="0" smtClean="0"/>
              <a:t>In the last 180 days, this indicator has yielded a 6% return [fictitious]</a:t>
            </a:r>
          </a:p>
        </p:txBody>
      </p:sp>
      <p:sp>
        <p:nvSpPr>
          <p:cNvPr id="9" name="TextBox 8"/>
          <p:cNvSpPr txBox="1"/>
          <p:nvPr/>
        </p:nvSpPr>
        <p:spPr>
          <a:xfrm>
            <a:off x="287863" y="2760132"/>
            <a:ext cx="8179547" cy="646331"/>
          </a:xfrm>
          <a:prstGeom prst="rect">
            <a:avLst/>
          </a:prstGeom>
          <a:noFill/>
        </p:spPr>
        <p:txBody>
          <a:bodyPr wrap="none" rtlCol="0">
            <a:spAutoFit/>
          </a:bodyPr>
          <a:lstStyle/>
          <a:p>
            <a:r>
              <a:rPr lang="en-US" dirty="0"/>
              <a:t>3</a:t>
            </a:r>
            <a:r>
              <a:rPr lang="en-US" dirty="0" smtClean="0"/>
              <a:t>. In Production:</a:t>
            </a:r>
          </a:p>
          <a:p>
            <a:r>
              <a:rPr lang="en-US" dirty="0" smtClean="0"/>
              <a:t>Set up a script to monitor Boris’ Brexit quotes and buy if the number is greater than 5.</a:t>
            </a:r>
          </a:p>
        </p:txBody>
      </p:sp>
      <p:sp>
        <p:nvSpPr>
          <p:cNvPr id="10" name="TextBox 9"/>
          <p:cNvSpPr txBox="1"/>
          <p:nvPr/>
        </p:nvSpPr>
        <p:spPr>
          <a:xfrm>
            <a:off x="287863" y="3420532"/>
            <a:ext cx="7253524" cy="646331"/>
          </a:xfrm>
          <a:prstGeom prst="rect">
            <a:avLst/>
          </a:prstGeom>
          <a:noFill/>
        </p:spPr>
        <p:txBody>
          <a:bodyPr wrap="none" rtlCol="0">
            <a:spAutoFit/>
          </a:bodyPr>
          <a:lstStyle/>
          <a:p>
            <a:r>
              <a:rPr lang="en-US" dirty="0" smtClean="0"/>
              <a:t>4. Execution:</a:t>
            </a:r>
          </a:p>
          <a:p>
            <a:r>
              <a:rPr lang="en-US" dirty="0" smtClean="0"/>
              <a:t>In any given day that has quotes &gt; 5 buy WLTW otherwise have no position.</a:t>
            </a:r>
          </a:p>
        </p:txBody>
      </p:sp>
      <p:sp>
        <p:nvSpPr>
          <p:cNvPr id="11" name="TextBox 10"/>
          <p:cNvSpPr txBox="1"/>
          <p:nvPr/>
        </p:nvSpPr>
        <p:spPr>
          <a:xfrm>
            <a:off x="287863" y="4148665"/>
            <a:ext cx="5930534" cy="646331"/>
          </a:xfrm>
          <a:prstGeom prst="rect">
            <a:avLst/>
          </a:prstGeom>
          <a:noFill/>
        </p:spPr>
        <p:txBody>
          <a:bodyPr wrap="none" rtlCol="0">
            <a:spAutoFit/>
          </a:bodyPr>
          <a:lstStyle/>
          <a:p>
            <a:r>
              <a:rPr lang="en-US" dirty="0"/>
              <a:t>5</a:t>
            </a:r>
            <a:r>
              <a:rPr lang="en-US" dirty="0" smtClean="0"/>
              <a:t>. Continual Monitor:</a:t>
            </a:r>
          </a:p>
          <a:p>
            <a:r>
              <a:rPr lang="en-US" dirty="0" smtClean="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don’t necessarily care why a price changes.</a:t>
            </a:r>
            <a:endParaRPr lang="en-US" sz="2400" dirty="0"/>
          </a:p>
        </p:txBody>
      </p:sp>
    </p:spTree>
    <p:extLst>
      <p:ext uri="{BB962C8B-B14F-4D97-AF65-F5344CB8AC3E}">
        <p14:creationId xmlns:p14="http://schemas.microsoft.com/office/powerpoint/2010/main" val="229698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r>
              <a:rPr lang="en-US" sz="2400" dirty="0" smtClean="0"/>
              <a:t>.</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believe tradeable information is immediately embedded in the price (not worth the effort to “scalp” or trade based on speed).</a:t>
            </a:r>
            <a:endParaRPr lang="en-US" sz="2400" dirty="0"/>
          </a:p>
        </p:txBody>
      </p:sp>
    </p:spTree>
    <p:extLst>
      <p:ext uri="{BB962C8B-B14F-4D97-AF65-F5344CB8AC3E}">
        <p14:creationId xmlns:p14="http://schemas.microsoft.com/office/powerpoint/2010/main" val="1484938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a:t>
            </a:r>
            <a:r>
              <a:rPr lang="en-US" sz="1600" dirty="0" smtClean="0"/>
              <a:t>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realize that some amount of trades occur due to emotion.  Technical traders are unemotional when trading thereby exploiting the emotional traders.  </a:t>
            </a:r>
            <a:endParaRPr lang="en-US" sz="2400" dirty="0"/>
          </a:p>
        </p:txBody>
      </p:sp>
    </p:spTree>
    <p:extLst>
      <p:ext uri="{BB962C8B-B14F-4D97-AF65-F5344CB8AC3E}">
        <p14:creationId xmlns:p14="http://schemas.microsoft.com/office/powerpoint/2010/main" val="2747662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4" name="TextBox 3">
            <a:extLst>
              <a:ext uri="{FF2B5EF4-FFF2-40B4-BE49-F238E27FC236}">
                <a16:creationId xmlns=""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technical traders to be successful, there needs to be pricing volatility.</a:t>
            </a:r>
            <a:endParaRPr lang="en-US" sz="2400" dirty="0"/>
          </a:p>
        </p:txBody>
      </p:sp>
    </p:spTree>
    <p:extLst>
      <p:ext uri="{BB962C8B-B14F-4D97-AF65-F5344CB8AC3E}">
        <p14:creationId xmlns:p14="http://schemas.microsoft.com/office/powerpoint/2010/main" val="1961793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r>
              <a:rPr lang="en-US" sz="2400" dirty="0" smtClean="0"/>
              <a:t>  </a:t>
            </a:r>
          </a:p>
          <a:p>
            <a:pPr algn="ctr"/>
            <a:r>
              <a:rPr lang="en-US" sz="2400" dirty="0" smtClean="0"/>
              <a:t>Further research is needed to be successful. </a:t>
            </a:r>
            <a:endParaRPr lang="en-US" sz="2400" dirty="0"/>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7904488"/>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smtClean="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smtClean="0"/>
              <a:t>In addition to </a:t>
            </a:r>
            <a:r>
              <a:rPr lang="en-US" sz="2800" dirty="0" err="1" smtClean="0"/>
              <a:t>quantmod</a:t>
            </a:r>
            <a:r>
              <a:rPr lang="en-US" sz="2800" dirty="0" smtClean="0"/>
              <a:t> we will use TTR (technical trading rules)</a:t>
            </a:r>
            <a:endParaRPr lang="en-US" sz="2800" dirty="0"/>
          </a:p>
        </p:txBody>
      </p:sp>
      <p:sp>
        <p:nvSpPr>
          <p:cNvPr id="3" name="Date Placeholder 2">
            <a:extLst>
              <a:ext uri="{FF2B5EF4-FFF2-40B4-BE49-F238E27FC236}">
                <a16:creationId xmlns=""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28ACFE7F-3A0D-44AD-A5A5-8DF58FE83184}"/>
              </a:ext>
            </a:extLst>
          </p:cNvPr>
          <p:cNvSpPr>
            <a:spLocks noGrp="1"/>
          </p:cNvSpPr>
          <p:nvPr>
            <p:ph type="ftr" sz="quarter" idx="11"/>
          </p:nvPr>
        </p:nvSpPr>
        <p:spPr/>
        <p:txBody>
          <a:bodyPr/>
          <a:lstStyle/>
          <a:p>
            <a:r>
              <a:rPr lang="en-US"/>
              <a:t>Kwartler</a:t>
            </a:r>
            <a:endParaRPr lang="en-US" dirty="0"/>
          </a:p>
        </p:txBody>
      </p:sp>
      <p:sp>
        <p:nvSpPr>
          <p:cNvPr id="6" name="TextBox 8">
            <a:extLst>
              <a:ext uri="{FF2B5EF4-FFF2-40B4-BE49-F238E27FC236}">
                <a16:creationId xmlns=""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a:t>
            </a:r>
            <a:r>
              <a:rPr lang="en-US" sz="2400" b="1" u="sng" dirty="0" smtClean="0">
                <a:solidFill>
                  <a:srgbClr val="C00000"/>
                </a:solidFill>
                <a:latin typeface="Consolas" panose="020B0609020204030204" pitchFamily="49" charset="0"/>
              </a:rPr>
              <a:t> #</a:t>
            </a:r>
            <a:r>
              <a:rPr lang="en-US" sz="2400" b="1" u="sng" dirty="0">
                <a:solidFill>
                  <a:srgbClr val="C00000"/>
                </a:solidFill>
                <a:latin typeface="Consolas" panose="020B0609020204030204" pitchFamily="49" charset="0"/>
              </a:rPr>
              <a:t>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a:t>
            </a:r>
            <a:r>
              <a:rPr lang="en-US" sz="2400" dirty="0" smtClean="0">
                <a:latin typeface="Consolas" panose="020B0609020204030204" pitchFamily="49" charset="0"/>
              </a:rPr>
              <a:t> #</a:t>
            </a:r>
            <a:r>
              <a:rPr lang="en-US" sz="2400" dirty="0">
                <a:latin typeface="Consolas" panose="020B0609020204030204" pitchFamily="49" charset="0"/>
              </a:rPr>
              <a:t>Relative Strength Index</a:t>
            </a:r>
          </a:p>
        </p:txBody>
      </p:sp>
      <p:sp>
        <p:nvSpPr>
          <p:cNvPr id="8" name="Rectangle 7">
            <a:extLst>
              <a:ext uri="{FF2B5EF4-FFF2-40B4-BE49-F238E27FC236}">
                <a16:creationId xmlns=""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a:t>
            </a:r>
            <a:r>
              <a:rPr lang="en-US" sz="2000" dirty="0" smtClean="0"/>
              <a:t>simple </a:t>
            </a:r>
            <a:r>
              <a:rPr lang="en-US" sz="2000" dirty="0"/>
              <a:t>indicators but there are many more and you could even develop your own.</a:t>
            </a:r>
          </a:p>
        </p:txBody>
      </p:sp>
    </p:spTree>
    <p:extLst>
      <p:ext uri="{BB962C8B-B14F-4D97-AF65-F5344CB8AC3E}">
        <p14:creationId xmlns:p14="http://schemas.microsoft.com/office/powerpoint/2010/main" val="1393411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4094973" y="1267706"/>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2636130" y="2551749"/>
            <a:ext cx="6919740" cy="3510384"/>
          </a:xfrm>
          <a:prstGeom prst="rect">
            <a:avLst/>
          </a:prstGeom>
        </p:spPr>
      </p:pic>
      <p:sp>
        <p:nvSpPr>
          <p:cNvPr id="15" name="Slide Number Placeholder 4">
            <a:extLst>
              <a:ext uri="{FF2B5EF4-FFF2-40B4-BE49-F238E27FC236}">
                <a16:creationId xmlns="" xmlns:a16="http://schemas.microsoft.com/office/drawing/2014/main"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6" name="Rectangle 15">
            <a:extLst>
              <a:ext uri="{FF2B5EF4-FFF2-40B4-BE49-F238E27FC236}">
                <a16:creationId xmlns="" xmlns:a16="http://schemas.microsoft.com/office/drawing/2014/main"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84744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716245" y="1453973"/>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716245" y="2738016"/>
            <a:ext cx="4002054" cy="2030242"/>
          </a:xfrm>
          <a:prstGeom prst="rect">
            <a:avLst/>
          </a:prstGeom>
        </p:spPr>
      </p:pic>
      <p:sp>
        <p:nvSpPr>
          <p:cNvPr id="13" name="TextBox 12"/>
          <p:cNvSpPr txBox="1"/>
          <p:nvPr/>
        </p:nvSpPr>
        <p:spPr>
          <a:xfrm>
            <a:off x="6199496" y="1885882"/>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484987" y="1467487"/>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650207" y="2334064"/>
            <a:ext cx="1009934"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8364300" y="2329724"/>
            <a:ext cx="1581027" cy="365760"/>
          </a:xfrm>
          <a:prstGeom prst="rect">
            <a:avLst/>
          </a:prstGeom>
        </p:spPr>
      </p:pic>
      <p:sp>
        <p:nvSpPr>
          <p:cNvPr id="15" name="Slide Number Placeholder 4">
            <a:extLst>
              <a:ext uri="{FF2B5EF4-FFF2-40B4-BE49-F238E27FC236}">
                <a16:creationId xmlns="" xmlns:a16="http://schemas.microsoft.com/office/drawing/2014/main"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6" name="Rectangle 15">
            <a:extLst>
              <a:ext uri="{FF2B5EF4-FFF2-40B4-BE49-F238E27FC236}">
                <a16:creationId xmlns="" xmlns:a16="http://schemas.microsoft.com/office/drawing/2014/main"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124476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intrinsic value of a company is appealing regardless of market &amp; financial factors.  As a result, intrinsic value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
        <p:nvSpPr>
          <p:cNvPr id="16" name="Rectangle 15">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90690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
        <p:nvSpPr>
          <p:cNvPr id="16" name="Rectangle 15">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
        <p:nvSpPr>
          <p:cNvPr id="16" name="Rectangle 15">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1865196" y="1241946"/>
            <a:ext cx="8570793" cy="646331"/>
          </a:xfrm>
          <a:prstGeom prst="rect">
            <a:avLst/>
          </a:prstGeom>
          <a:noFill/>
        </p:spPr>
        <p:txBody>
          <a:bodyPr wrap="square" rtlCol="0">
            <a:spAutoFit/>
          </a:bodyPr>
          <a:lstStyle/>
          <a:p>
            <a:r>
              <a:rPr lang="en-US" dirty="0"/>
              <a:t>A smoothing technique reducing noise in a data series.  Takes the average over “n” number of periods. </a:t>
            </a:r>
          </a:p>
        </p:txBody>
      </p:sp>
      <p:cxnSp>
        <p:nvCxnSpPr>
          <p:cNvPr id="14" name="Straight Connector 13"/>
          <p:cNvCxnSpPr/>
          <p:nvPr/>
        </p:nvCxnSpPr>
        <p:spPr>
          <a:xfrm>
            <a:off x="1994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0595" y="2770496"/>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2035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3181063"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81063"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3181063"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3181063"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3181063"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3181063"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3181063"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81063"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3181063"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3181063"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3181063"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0493"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7161358" y="2806596"/>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3874686" y="3172179"/>
            <a:ext cx="1581027" cy="365760"/>
          </a:xfrm>
          <a:prstGeom prst="rect">
            <a:avLst/>
          </a:prstGeom>
        </p:spPr>
      </p:pic>
      <p:pic>
        <p:nvPicPr>
          <p:cNvPr id="11" name="Picture 10"/>
          <p:cNvPicPr>
            <a:picLocks noChangeAspect="1"/>
          </p:cNvPicPr>
          <p:nvPr/>
        </p:nvPicPr>
        <p:blipFill>
          <a:blip r:embed="rId3"/>
          <a:stretch>
            <a:fillRect/>
          </a:stretch>
        </p:blipFill>
        <p:spPr>
          <a:xfrm>
            <a:off x="3874685" y="5423422"/>
            <a:ext cx="1699708" cy="365760"/>
          </a:xfrm>
          <a:prstGeom prst="rect">
            <a:avLst/>
          </a:prstGeom>
        </p:spPr>
      </p:pic>
      <p:sp>
        <p:nvSpPr>
          <p:cNvPr id="30" name="Slide Number Placeholder 4">
            <a:extLst>
              <a:ext uri="{FF2B5EF4-FFF2-40B4-BE49-F238E27FC236}">
                <a16:creationId xmlns="" xmlns:a16="http://schemas.microsoft.com/office/drawing/2014/main" id="{F71E0B96-E4D8-4173-BCF1-CE7BEF2783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2476845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sp>
        <p:nvSpPr>
          <p:cNvPr id="11" name="Rectangle 10">
            <a:extLst>
              <a:ext uri="{FF2B5EF4-FFF2-40B4-BE49-F238E27FC236}">
                <a16:creationId xmlns=""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a:t>
            </a:r>
            <a:r>
              <a:rPr lang="en-US" sz="2000" dirty="0" smtClean="0"/>
              <a:t>the day’s close </a:t>
            </a:r>
            <a:r>
              <a:rPr lang="en-US" sz="2000" dirty="0"/>
              <a:t>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is a “centered” moving average</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55</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270628"/>
            <a:ext cx="1581027" cy="365760"/>
          </a:xfrm>
          <a:prstGeom prst="rect">
            <a:avLst/>
          </a:prstGeom>
        </p:spPr>
      </p:pic>
      <p:sp>
        <p:nvSpPr>
          <p:cNvPr id="14" name="Rectangle 13">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 centered moving average uses information from the future (days ahead) which is unrealistic.</a:t>
            </a:r>
            <a:endParaRPr lang="en-US" sz="2000" dirty="0"/>
          </a:p>
        </p:txBody>
      </p:sp>
    </p:spTree>
    <p:extLst>
      <p:ext uri="{BB962C8B-B14F-4D97-AF65-F5344CB8AC3E}">
        <p14:creationId xmlns:p14="http://schemas.microsoft.com/office/powerpoint/2010/main" val="2140831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5"/>
            <a:ext cx="11887200" cy="495487"/>
          </a:xfrm>
        </p:spPr>
        <p:txBody>
          <a:bodyPr>
            <a:noAutofit/>
          </a:bodyPr>
          <a:lstStyle/>
          <a:p>
            <a:r>
              <a:rPr lang="en-US" sz="3200" dirty="0" smtClean="0"/>
              <a:t>The data must be lagged so the value is known during trading time.</a:t>
            </a:r>
            <a:endParaRPr lang="en-US" sz="3200"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56</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812484"/>
            <a:ext cx="1581027" cy="365760"/>
          </a:xfrm>
          <a:prstGeom prst="rect">
            <a:avLst/>
          </a:prstGeom>
        </p:spPr>
      </p:pic>
      <p:sp>
        <p:nvSpPr>
          <p:cNvPr id="14" name="Rectangle 13">
            <a:extLst>
              <a:ext uri="{FF2B5EF4-FFF2-40B4-BE49-F238E27FC236}">
                <a16:creationId xmlns=""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calculation is lagged so the information is presented on a day you could actually make a trading decision.</a:t>
            </a:r>
            <a:endParaRPr lang="en-US" sz="2000" dirty="0"/>
          </a:p>
        </p:txBody>
      </p:sp>
      <p:cxnSp>
        <p:nvCxnSpPr>
          <p:cNvPr id="11" name="Elbow Connector 10"/>
          <p:cNvCxnSpPr>
            <a:stCxn id="8" idx="0"/>
            <a:endCxn id="9" idx="0"/>
          </p:cNvCxnSpPr>
          <p:nvPr/>
        </p:nvCxnSpPr>
        <p:spPr>
          <a:xfrm>
            <a:off x="6257607" y="2421682"/>
            <a:ext cx="832457" cy="390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97600" y="2082800"/>
            <a:ext cx="4500014" cy="369332"/>
          </a:xfrm>
          <a:prstGeom prst="rect">
            <a:avLst/>
          </a:prstGeom>
          <a:noFill/>
        </p:spPr>
        <p:txBody>
          <a:bodyPr wrap="none" rtlCol="0">
            <a:spAutoFit/>
          </a:bodyPr>
          <a:lstStyle/>
          <a:p>
            <a:r>
              <a:rPr lang="en-US" dirty="0" smtClean="0"/>
              <a:t>Lagged 2 </a:t>
            </a:r>
            <a:r>
              <a:rPr lang="en-US" dirty="0" smtClean="0"/>
              <a:t>days but can be any appropriate “n” </a:t>
            </a:r>
            <a:endParaRPr lang="en-US" dirty="0"/>
          </a:p>
        </p:txBody>
      </p:sp>
      <p:pic>
        <p:nvPicPr>
          <p:cNvPr id="15" name="Picture 14"/>
          <p:cNvPicPr>
            <a:picLocks noChangeAspect="1"/>
          </p:cNvPicPr>
          <p:nvPr/>
        </p:nvPicPr>
        <p:blipFill rotWithShape="1">
          <a:blip r:embed="rId3"/>
          <a:srcRect t="48149"/>
          <a:stretch/>
        </p:blipFill>
        <p:spPr>
          <a:xfrm>
            <a:off x="6274469" y="3183467"/>
            <a:ext cx="1640021" cy="189648"/>
          </a:xfrm>
          <a:prstGeom prst="rect">
            <a:avLst/>
          </a:prstGeom>
        </p:spPr>
      </p:pic>
      <p:pic>
        <p:nvPicPr>
          <p:cNvPr id="16" name="Picture 15">
            <a:extLst>
              <a:ext uri="{FF2B5EF4-FFF2-40B4-BE49-F238E27FC236}">
                <a16:creationId xmlns="" xmlns:a16="http://schemas.microsoft.com/office/drawing/2014/main" id="{F208042B-1FBB-4546-AA04-05EC015D1414}"/>
              </a:ext>
            </a:extLst>
          </p:cNvPr>
          <p:cNvPicPr>
            <a:picLocks noChangeAspect="1"/>
          </p:cNvPicPr>
          <p:nvPr/>
        </p:nvPicPr>
        <p:blipFill rotWithShape="1">
          <a:blip r:embed="rId4"/>
          <a:srcRect t="54945"/>
          <a:stretch/>
        </p:blipFill>
        <p:spPr>
          <a:xfrm>
            <a:off x="6306157" y="3403600"/>
            <a:ext cx="1496291" cy="164792"/>
          </a:xfrm>
          <a:prstGeom prst="rect">
            <a:avLst/>
          </a:prstGeom>
        </p:spPr>
      </p:pic>
    </p:spTree>
    <p:extLst>
      <p:ext uri="{BB962C8B-B14F-4D97-AF65-F5344CB8AC3E}">
        <p14:creationId xmlns:p14="http://schemas.microsoft.com/office/powerpoint/2010/main" val="282923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49981106"/>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1_TTR_B.R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2415669"/>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they are safe.  I bought the stock because the EPS is good.</a:t>
            </a:r>
          </a:p>
        </p:txBody>
      </p:sp>
      <p:sp>
        <p:nvSpPr>
          <p:cNvPr id="10" name="Slide Number Placeholder 4">
            <a:extLst>
              <a:ext uri="{FF2B5EF4-FFF2-40B4-BE49-F238E27FC236}">
                <a16:creationId xmlns=""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smtClean="0"/>
              <a:t>200 day: 9.5 months of trading</a:t>
            </a:r>
          </a:p>
          <a:p>
            <a:r>
              <a:rPr lang="en-US" dirty="0" smtClean="0"/>
              <a:t>50 day: ~2.4 months of trading</a:t>
            </a:r>
            <a:endParaRPr lang="en-US" dirty="0"/>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Indicator Information</a:t>
            </a:r>
            <a:endParaRPr lang="en-US" dirty="0"/>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smtClean="0"/>
              <a:t>If the 50day average is &gt; than the 200day then money is moving into the stock.  Converse is True.</a:t>
            </a:r>
            <a:endParaRPr lang="en-US" dirty="0"/>
          </a:p>
        </p:txBody>
      </p:sp>
    </p:spTree>
    <p:extLst>
      <p:ext uri="{BB962C8B-B14F-4D97-AF65-F5344CB8AC3E}">
        <p14:creationId xmlns:p14="http://schemas.microsoft.com/office/powerpoint/2010/main" val="3844642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8131853"/>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27FB73-85DC-4683-AB70-C01B7F3764DE}"/>
              </a:ext>
            </a:extLst>
          </p:cNvPr>
          <p:cNvSpPr>
            <a:spLocks noGrp="1"/>
          </p:cNvSpPr>
          <p:nvPr>
            <p:ph type="title"/>
          </p:nvPr>
        </p:nvSpPr>
        <p:spPr/>
        <p:txBody>
          <a:bodyPr>
            <a:normAutofit fontScale="90000"/>
          </a:bodyPr>
          <a:lstStyle/>
          <a:p>
            <a:r>
              <a:rPr lang="en-US" dirty="0" smtClean="0"/>
              <a:t>Once you have an indicator you must test it.</a:t>
            </a:r>
            <a:endParaRPr lang="en-US" dirty="0"/>
          </a:p>
        </p:txBody>
      </p:sp>
      <p:sp>
        <p:nvSpPr>
          <p:cNvPr id="3" name="Date Placeholder 2">
            <a:extLst>
              <a:ext uri="{FF2B5EF4-FFF2-40B4-BE49-F238E27FC236}">
                <a16:creationId xmlns=""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F471AE61-90AD-4ABD-84D8-DB9A0BCB72EF}"/>
              </a:ext>
            </a:extLst>
          </p:cNvPr>
          <p:cNvSpPr>
            <a:spLocks noGrp="1"/>
          </p:cNvSpPr>
          <p:nvPr>
            <p:ph type="ftr" sz="quarter" idx="11"/>
          </p:nvPr>
        </p:nvSpPr>
        <p:spPr/>
        <p:txBody>
          <a:bodyPr/>
          <a:lstStyle/>
          <a:p>
            <a:r>
              <a:rPr lang="en-US"/>
              <a:t>Kwartler</a:t>
            </a:r>
            <a:endParaRPr lang="en-US" dirty="0"/>
          </a:p>
        </p:txBody>
      </p:sp>
      <p:sp>
        <p:nvSpPr>
          <p:cNvPr id="5" name="Rectangle 4">
            <a:extLst>
              <a:ext uri="{FF2B5EF4-FFF2-40B4-BE49-F238E27FC236}">
                <a16:creationId xmlns=""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Interpreting the Rate of Change (ROC)</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pic>
        <p:nvPicPr>
          <p:cNvPr id="17" name="Picture 16">
            <a:extLst>
              <a:ext uri="{FF2B5EF4-FFF2-40B4-BE49-F238E27FC236}">
                <a16:creationId xmlns=""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a:t>
            </a:r>
            <a:r>
              <a:rPr lang="en-US" sz="2000" dirty="0" smtClean="0"/>
              <a:t>CMG as shown in a performance chart.</a:t>
            </a:r>
            <a:endParaRPr lang="en-US" sz="2000" dirty="0"/>
          </a:p>
        </p:txBody>
      </p:sp>
    </p:spTree>
    <p:extLst>
      <p:ext uri="{BB962C8B-B14F-4D97-AF65-F5344CB8AC3E}">
        <p14:creationId xmlns:p14="http://schemas.microsoft.com/office/powerpoint/2010/main" val="4086849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5692206"/>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1_TTR_C_50Day_200Day_SMA.R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dirty="0"/>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SMA 50 &amp; 200</a:t>
            </a:r>
          </a:p>
          <a:p>
            <a:pPr marL="285750" indent="-285750">
              <a:buFont typeface="Arial" panose="020B0604020202020204" pitchFamily="34" charset="0"/>
              <a:buChar char="•"/>
            </a:pPr>
            <a:r>
              <a:rPr lang="en-US" dirty="0"/>
              <a:t>Create a trading indicator (rule)</a:t>
            </a:r>
          </a:p>
          <a:p>
            <a:pPr marL="285750" indent="-285750">
              <a:buFont typeface="Arial" panose="020B0604020202020204" pitchFamily="34" charset="0"/>
              <a:buChar char="•"/>
            </a:pPr>
            <a:r>
              <a:rPr lang="en-US" dirty="0"/>
              <a:t>Lag the Rule</a:t>
            </a:r>
          </a:p>
          <a:p>
            <a:pPr marL="285750" indent="-285750">
              <a:buFont typeface="Arial" panose="020B0604020202020204" pitchFamily="34" charset="0"/>
              <a:buChar char="•"/>
            </a:pPr>
            <a:r>
              <a:rPr lang="en-US" dirty="0"/>
              <a:t>Back-test the lagged rule to see cumulative returns</a:t>
            </a:r>
          </a:p>
          <a:p>
            <a:pPr marL="285750" indent="-285750">
              <a:buFont typeface="Arial" panose="020B0604020202020204" pitchFamily="34" charset="0"/>
              <a:buChar char="•"/>
            </a:pPr>
            <a:r>
              <a:rPr lang="en-US" dirty="0"/>
              <a:t>Switch a single character in the rule &amp; back-test again to see the impact like Knight Capital</a:t>
            </a:r>
          </a:p>
        </p:txBody>
      </p:sp>
      <p:sp>
        <p:nvSpPr>
          <p:cNvPr id="7" name="Slide Number Placeholder 4">
            <a:extLst>
              <a:ext uri="{FF2B5EF4-FFF2-40B4-BE49-F238E27FC236}">
                <a16:creationId xmlns=""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pic>
        <p:nvPicPr>
          <p:cNvPr id="8" name="Picture 7" descr="Image result for chipotle meme">
            <a:extLst>
              <a:ext uri="{FF2B5EF4-FFF2-40B4-BE49-F238E27FC236}">
                <a16:creationId xmlns="" xmlns:a16="http://schemas.microsoft.com/office/drawing/2014/main" id="{17A93497-A14C-407D-BD2B-1980D2517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4" y="1729818"/>
            <a:ext cx="3598970" cy="37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994341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tx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 minutes)</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68</a:t>
            </a:fld>
            <a:endParaRPr lang="en-US"/>
          </a:p>
        </p:txBody>
      </p:sp>
      <p:pic>
        <p:nvPicPr>
          <p:cNvPr id="2050" name="Picture 2" descr="Image result for take a break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1452562"/>
            <a:ext cx="5953125"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33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838078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Walk through the moving </a:t>
                      </a:r>
                      <a:r>
                        <a:rPr lang="en-US" sz="2000" b="1" i="0" kern="1200" dirty="0" err="1" smtClean="0">
                          <a:solidFill>
                            <a:srgbClr val="C00000"/>
                          </a:solidFill>
                          <a:effectLst/>
                          <a:latin typeface="+mn-lt"/>
                          <a:ea typeface="+mn-ea"/>
                          <a:cs typeface="+mn-cs"/>
                        </a:rPr>
                        <a:t>avg</a:t>
                      </a:r>
                      <a:r>
                        <a:rPr lang="en-US" sz="2000" b="1" i="0" kern="1200" dirty="0" smtClean="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C6B2F72C-1B6C-44D8-A3B5-6219E6E7AC79}"/>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 xmlns:a16="http://schemas.microsoft.com/office/drawing/2014/main" id="{48CD98B2-86C5-4424-9E0D-5C53BDDABF1C}"/>
              </a:ext>
            </a:extLst>
          </p:cNvPr>
          <p:cNvSpPr txBox="1"/>
          <p:nvPr/>
        </p:nvSpPr>
        <p:spPr>
          <a:xfrm>
            <a:off x="3349865" y="2967335"/>
            <a:ext cx="5492271" cy="923330"/>
          </a:xfrm>
          <a:prstGeom prst="rect">
            <a:avLst/>
          </a:prstGeom>
          <a:solidFill>
            <a:schemeClr val="accent6"/>
          </a:solidFill>
        </p:spPr>
        <p:txBody>
          <a:bodyPr wrap="square" rtlCol="0">
            <a:spAutoFit/>
          </a:bodyPr>
          <a:lstStyle/>
          <a:p>
            <a:r>
              <a:rPr lang="en-US" dirty="0">
                <a:solidFill>
                  <a:schemeClr val="bg1"/>
                </a:solidFill>
              </a:rPr>
              <a:t>By measuring </a:t>
            </a:r>
            <a:r>
              <a:rPr lang="en-US" i="1" u="sng" dirty="0">
                <a:solidFill>
                  <a:schemeClr val="bg1"/>
                </a:solidFill>
              </a:rPr>
              <a:t>the moving average of two moving averages with different time frames</a:t>
            </a:r>
            <a:r>
              <a:rPr lang="en-US" dirty="0">
                <a:solidFill>
                  <a:schemeClr val="bg1"/>
                </a:solidFill>
              </a:rPr>
              <a:t>, an investor hopes to capture when momentum is building or receding.  </a:t>
            </a:r>
          </a:p>
        </p:txBody>
      </p:sp>
    </p:spTree>
    <p:extLst>
      <p:ext uri="{BB962C8B-B14F-4D97-AF65-F5344CB8AC3E}">
        <p14:creationId xmlns:p14="http://schemas.microsoft.com/office/powerpoint/2010/main" val="780651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C6B2F72C-1B6C-44D8-A3B5-6219E6E7AC79}"/>
              </a:ext>
            </a:extLst>
          </p:cNvPr>
          <p:cNvSpPr>
            <a:spLocks noGrp="1"/>
          </p:cNvSpPr>
          <p:nvPr>
            <p:ph type="ftr" sz="quarter" idx="11"/>
          </p:nvPr>
        </p:nvSpPr>
        <p:spPr/>
        <p:txBody>
          <a:bodyPr/>
          <a:lstStyle/>
          <a:p>
            <a:r>
              <a:rPr lang="en-US"/>
              <a:t>Kwartler</a:t>
            </a:r>
            <a:endParaRPr lang="en-US" dirty="0"/>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smtClean="0"/>
              <a:t>Money is moving into a stock…let’s jump on the upswing!</a:t>
            </a:r>
            <a:endParaRPr lang="en-US" dirty="0"/>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smtClean="0"/>
              <a:t>Money is moving away from a stock…let’s sell!</a:t>
            </a:r>
            <a:endParaRPr lang="en-US" dirty="0"/>
          </a:p>
        </p:txBody>
      </p:sp>
    </p:spTree>
    <p:extLst>
      <p:ext uri="{BB962C8B-B14F-4D97-AF65-F5344CB8AC3E}">
        <p14:creationId xmlns:p14="http://schemas.microsoft.com/office/powerpoint/2010/main" val="320441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a:t>
            </a:r>
            <a:r>
              <a:rPr lang="en-US" sz="2400" b="1" u="sng" dirty="0"/>
              <a:t>difference</a:t>
            </a:r>
            <a:r>
              <a:rPr lang="en-US" sz="2400" b="1" dirty="0"/>
              <a:t>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Tree>
    <p:extLst>
      <p:ext uri="{BB962C8B-B14F-4D97-AF65-F5344CB8AC3E}">
        <p14:creationId xmlns:p14="http://schemas.microsoft.com/office/powerpoint/2010/main" val="3728760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
        <p:nvSpPr>
          <p:cNvPr id="12" name="Rectangle 11">
            <a:extLst>
              <a:ext uri="{FF2B5EF4-FFF2-40B4-BE49-F238E27FC236}">
                <a16:creationId xmlns=""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One small addition difference.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181225" y="1511343"/>
            <a:ext cx="886781" cy="523220"/>
          </a:xfrm>
          <a:prstGeom prst="rect">
            <a:avLst/>
          </a:prstGeom>
          <a:noFill/>
        </p:spPr>
        <p:txBody>
          <a:bodyPr wrap="none" rtlCol="0">
            <a:spAutoFit/>
          </a:bodyPr>
          <a:lstStyle/>
          <a:p>
            <a:r>
              <a:rPr lang="en-US" sz="2800" b="1" u="sng" dirty="0"/>
              <a:t>SMA</a:t>
            </a:r>
          </a:p>
        </p:txBody>
      </p:sp>
      <p:sp>
        <p:nvSpPr>
          <p:cNvPr id="8" name="TextBox 7"/>
          <p:cNvSpPr txBox="1"/>
          <p:nvPr/>
        </p:nvSpPr>
        <p:spPr>
          <a:xfrm>
            <a:off x="8423244" y="1511343"/>
            <a:ext cx="891591" cy="523220"/>
          </a:xfrm>
          <a:prstGeom prst="rect">
            <a:avLst/>
          </a:prstGeom>
          <a:noFill/>
        </p:spPr>
        <p:txBody>
          <a:bodyPr wrap="none" rtlCol="0">
            <a:spAutoFit/>
          </a:bodyPr>
          <a:lstStyle/>
          <a:p>
            <a:r>
              <a:rPr lang="en-US" sz="2800" b="1" u="sng" dirty="0"/>
              <a:t>EMA</a:t>
            </a:r>
          </a:p>
        </p:txBody>
      </p:sp>
      <p:sp>
        <p:nvSpPr>
          <p:cNvPr id="9" name="TextBox 8"/>
          <p:cNvSpPr txBox="1"/>
          <p:nvPr/>
        </p:nvSpPr>
        <p:spPr>
          <a:xfrm>
            <a:off x="1050851" y="2975088"/>
            <a:ext cx="3318387" cy="646331"/>
          </a:xfrm>
          <a:prstGeom prst="rect">
            <a:avLst/>
          </a:prstGeom>
          <a:noFill/>
        </p:spPr>
        <p:txBody>
          <a:bodyPr wrap="square" rtlCol="0">
            <a:spAutoFit/>
          </a:bodyPr>
          <a:lstStyle/>
          <a:p>
            <a:r>
              <a:rPr lang="en-US" dirty="0"/>
              <a:t>Each value in the “n” window has an </a:t>
            </a:r>
            <a:r>
              <a:rPr lang="en-US" b="1" u="sng" dirty="0"/>
              <a:t>equal</a:t>
            </a:r>
            <a:r>
              <a:rPr lang="en-US" dirty="0"/>
              <a:t> weight.</a:t>
            </a:r>
          </a:p>
        </p:txBody>
      </p:sp>
      <p:sp>
        <p:nvSpPr>
          <p:cNvPr id="12" name="TextBox 11"/>
          <p:cNvSpPr txBox="1"/>
          <p:nvPr/>
        </p:nvSpPr>
        <p:spPr>
          <a:xfrm>
            <a:off x="7045700" y="2698089"/>
            <a:ext cx="3318387" cy="1200329"/>
          </a:xfrm>
          <a:prstGeom prst="rect">
            <a:avLst/>
          </a:prstGeom>
          <a:noFill/>
        </p:spPr>
        <p:txBody>
          <a:bodyPr wrap="square" rtlCol="0">
            <a:spAutoFit/>
          </a:bodyPr>
          <a:lstStyle/>
          <a:p>
            <a:r>
              <a:rPr lang="en-US" dirty="0"/>
              <a:t>Each value in the “n” window has an different weight.  The weights decrease the farther back in time e.g. </a:t>
            </a:r>
            <a:r>
              <a:rPr lang="en-US" b="1" dirty="0"/>
              <a:t>recent data is more relevant</a:t>
            </a:r>
            <a:r>
              <a:rPr lang="en-US" dirty="0"/>
              <a:t>.</a:t>
            </a:r>
          </a:p>
        </p:txBody>
      </p:sp>
      <p:sp>
        <p:nvSpPr>
          <p:cNvPr id="16" name="Slide Number Placeholder 4">
            <a:extLst>
              <a:ext uri="{FF2B5EF4-FFF2-40B4-BE49-F238E27FC236}">
                <a16:creationId xmlns="" xmlns:a16="http://schemas.microsoft.com/office/drawing/2014/main" id="{F6AA2376-CF92-4C47-AD15-E07FB7D80B8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17" name="Rectangle 16">
            <a:extLst>
              <a:ext uri="{FF2B5EF4-FFF2-40B4-BE49-F238E27FC236}">
                <a16:creationId xmlns="" xmlns:a16="http://schemas.microsoft.com/office/drawing/2014/main" id="{081F138C-CC96-4ABE-8FF8-7250BA3AC94A}"/>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Usually the MACD uses the Exponential Moving Average (EMA) not Simple Moving Average</a:t>
            </a:r>
          </a:p>
        </p:txBody>
      </p:sp>
    </p:spTree>
    <p:extLst>
      <p:ext uri="{BB962C8B-B14F-4D97-AF65-F5344CB8AC3E}">
        <p14:creationId xmlns:p14="http://schemas.microsoft.com/office/powerpoint/2010/main" val="3003768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3A907E-EE50-47D4-B421-FA1B549261C6}"/>
              </a:ext>
            </a:extLst>
          </p:cNvPr>
          <p:cNvSpPr>
            <a:spLocks noGrp="1"/>
          </p:cNvSpPr>
          <p:nvPr>
            <p:ph type="title"/>
          </p:nvPr>
        </p:nvSpPr>
        <p:spPr/>
        <p:txBody>
          <a:bodyPr>
            <a:normAutofit fontScale="90000"/>
          </a:bodyPr>
          <a:lstStyle/>
          <a:p>
            <a:r>
              <a:rPr lang="en-US" dirty="0"/>
              <a:t>SMA Vs EMA</a:t>
            </a:r>
          </a:p>
        </p:txBody>
      </p:sp>
      <p:sp>
        <p:nvSpPr>
          <p:cNvPr id="3" name="Date Placeholder 2">
            <a:extLst>
              <a:ext uri="{FF2B5EF4-FFF2-40B4-BE49-F238E27FC236}">
                <a16:creationId xmlns="" xmlns:a16="http://schemas.microsoft.com/office/drawing/2014/main" id="{E7C82498-ED64-436F-BCBF-728FD315F081}"/>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 xmlns:a16="http://schemas.microsoft.com/office/drawing/2014/main" id="{557CACCB-72DB-495B-9AD5-AAF3C0BD74C6}"/>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 xmlns:a16="http://schemas.microsoft.com/office/drawing/2014/main" id="{558F7037-B5E1-4072-BBFA-2F7DEFF6E0D4}"/>
              </a:ext>
            </a:extLst>
          </p:cNvPr>
          <p:cNvSpPr txBox="1"/>
          <p:nvPr/>
        </p:nvSpPr>
        <p:spPr>
          <a:xfrm>
            <a:off x="838200" y="1167918"/>
            <a:ext cx="10341293" cy="707886"/>
          </a:xfrm>
          <a:prstGeom prst="rect">
            <a:avLst/>
          </a:prstGeom>
          <a:noFill/>
        </p:spPr>
        <p:txBody>
          <a:bodyPr wrap="none" rtlCol="0">
            <a:spAutoFit/>
          </a:bodyPr>
          <a:lstStyle/>
          <a:p>
            <a:r>
              <a:rPr lang="fr-FR" sz="4000" dirty="0" err="1">
                <a:latin typeface="Consolas" panose="020B0609020204030204" pitchFamily="49" charset="0"/>
              </a:rPr>
              <a:t>vec</a:t>
            </a:r>
            <a:r>
              <a:rPr lang="fr-FR" sz="4000" dirty="0">
                <a:latin typeface="Consolas" panose="020B0609020204030204" pitchFamily="49" charset="0"/>
              </a:rPr>
              <a:t> &lt;- c( 1.2, 0.2, 10, 20.3, 104.3)</a:t>
            </a:r>
            <a:endParaRPr lang="en-US" sz="4000" dirty="0">
              <a:latin typeface="Consolas" panose="020B0609020204030204" pitchFamily="49" charset="0"/>
            </a:endParaRPr>
          </a:p>
        </p:txBody>
      </p:sp>
      <p:sp>
        <p:nvSpPr>
          <p:cNvPr id="6" name="TextBox 5">
            <a:extLst>
              <a:ext uri="{FF2B5EF4-FFF2-40B4-BE49-F238E27FC236}">
                <a16:creationId xmlns="" xmlns:a16="http://schemas.microsoft.com/office/drawing/2014/main" id="{F992DD29-741E-4D77-9EA0-12E515807F7F}"/>
              </a:ext>
            </a:extLst>
          </p:cNvPr>
          <p:cNvSpPr txBox="1"/>
          <p:nvPr/>
        </p:nvSpPr>
        <p:spPr>
          <a:xfrm>
            <a:off x="820185" y="3444492"/>
            <a:ext cx="3733714" cy="523220"/>
          </a:xfrm>
          <a:prstGeom prst="rect">
            <a:avLst/>
          </a:prstGeom>
          <a:noFill/>
        </p:spPr>
        <p:txBody>
          <a:bodyPr wrap="none" rtlCol="0">
            <a:spAutoFit/>
          </a:bodyPr>
          <a:lstStyle/>
          <a:p>
            <a:r>
              <a:rPr lang="pt-BR" sz="2800" dirty="0">
                <a:latin typeface="Consolas" panose="020B0609020204030204" pitchFamily="49" charset="0"/>
              </a:rPr>
              <a:t>TTR::SMA(vec, n=3)</a:t>
            </a:r>
            <a:endParaRPr lang="en-US" sz="2800" dirty="0">
              <a:latin typeface="Consolas" panose="020B0609020204030204" pitchFamily="49" charset="0"/>
            </a:endParaRPr>
          </a:p>
        </p:txBody>
      </p:sp>
      <p:sp>
        <p:nvSpPr>
          <p:cNvPr id="7" name="TextBox 6">
            <a:extLst>
              <a:ext uri="{FF2B5EF4-FFF2-40B4-BE49-F238E27FC236}">
                <a16:creationId xmlns="" xmlns:a16="http://schemas.microsoft.com/office/drawing/2014/main" id="{74D4320F-FEF9-4718-A6A8-5007B9649C6C}"/>
              </a:ext>
            </a:extLst>
          </p:cNvPr>
          <p:cNvSpPr txBox="1"/>
          <p:nvPr/>
        </p:nvSpPr>
        <p:spPr>
          <a:xfrm>
            <a:off x="1825268" y="3944367"/>
            <a:ext cx="1723549" cy="707886"/>
          </a:xfrm>
          <a:prstGeom prst="rect">
            <a:avLst/>
          </a:prstGeom>
          <a:noFill/>
        </p:spPr>
        <p:txBody>
          <a:bodyPr wrap="none" rtlCol="0">
            <a:spAutoFit/>
          </a:bodyPr>
          <a:lstStyle/>
          <a:p>
            <a:r>
              <a:rPr lang="en-US" sz="4000" dirty="0">
                <a:solidFill>
                  <a:schemeClr val="accent4"/>
                </a:solidFill>
              </a:rPr>
              <a:t>= 44.86</a:t>
            </a:r>
          </a:p>
        </p:txBody>
      </p:sp>
      <p:sp>
        <p:nvSpPr>
          <p:cNvPr id="8" name="TextBox 7">
            <a:extLst>
              <a:ext uri="{FF2B5EF4-FFF2-40B4-BE49-F238E27FC236}">
                <a16:creationId xmlns="" xmlns:a16="http://schemas.microsoft.com/office/drawing/2014/main" id="{6643DF6D-CEB5-424C-86B7-6B01D3D307F2}"/>
              </a:ext>
            </a:extLst>
          </p:cNvPr>
          <p:cNvSpPr txBox="1"/>
          <p:nvPr/>
        </p:nvSpPr>
        <p:spPr>
          <a:xfrm>
            <a:off x="6611589" y="3467837"/>
            <a:ext cx="3733714" cy="523220"/>
          </a:xfrm>
          <a:prstGeom prst="rect">
            <a:avLst/>
          </a:prstGeom>
          <a:noFill/>
        </p:spPr>
        <p:txBody>
          <a:bodyPr wrap="none" rtlCol="0">
            <a:spAutoFit/>
          </a:bodyPr>
          <a:lstStyle/>
          <a:p>
            <a:pPr algn="ctr"/>
            <a:r>
              <a:rPr lang="pt-BR" sz="2800" dirty="0">
                <a:latin typeface="Consolas" panose="020B0609020204030204" pitchFamily="49" charset="0"/>
              </a:rPr>
              <a:t>TTR::EMA(vec, n=3)</a:t>
            </a:r>
            <a:endParaRPr lang="en-US" sz="2800" dirty="0">
              <a:latin typeface="Consolas" panose="020B0609020204030204" pitchFamily="49" charset="0"/>
            </a:endParaRPr>
          </a:p>
        </p:txBody>
      </p:sp>
      <p:sp>
        <p:nvSpPr>
          <p:cNvPr id="9" name="TextBox 8">
            <a:extLst>
              <a:ext uri="{FF2B5EF4-FFF2-40B4-BE49-F238E27FC236}">
                <a16:creationId xmlns="" xmlns:a16="http://schemas.microsoft.com/office/drawing/2014/main" id="{30454FFC-2269-412F-AB1B-E5A65CCDE17F}"/>
              </a:ext>
            </a:extLst>
          </p:cNvPr>
          <p:cNvSpPr txBox="1"/>
          <p:nvPr/>
        </p:nvSpPr>
        <p:spPr>
          <a:xfrm>
            <a:off x="7486829" y="3967712"/>
            <a:ext cx="1983235" cy="707886"/>
          </a:xfrm>
          <a:prstGeom prst="rect">
            <a:avLst/>
          </a:prstGeom>
          <a:noFill/>
        </p:spPr>
        <p:txBody>
          <a:bodyPr wrap="none" rtlCol="0">
            <a:spAutoFit/>
          </a:bodyPr>
          <a:lstStyle/>
          <a:p>
            <a:pPr algn="ctr"/>
            <a:r>
              <a:rPr lang="en-US" sz="4000" dirty="0">
                <a:solidFill>
                  <a:schemeClr val="accent4"/>
                </a:solidFill>
              </a:rPr>
              <a:t>= 58.175</a:t>
            </a:r>
          </a:p>
        </p:txBody>
      </p:sp>
      <p:sp>
        <p:nvSpPr>
          <p:cNvPr id="10" name="TextBox 9"/>
          <p:cNvSpPr txBox="1"/>
          <p:nvPr/>
        </p:nvSpPr>
        <p:spPr>
          <a:xfrm>
            <a:off x="558799" y="3166533"/>
            <a:ext cx="4256486" cy="369332"/>
          </a:xfrm>
          <a:prstGeom prst="rect">
            <a:avLst/>
          </a:prstGeom>
          <a:noFill/>
        </p:spPr>
        <p:txBody>
          <a:bodyPr wrap="none" rtlCol="0">
            <a:spAutoFit/>
          </a:bodyPr>
          <a:lstStyle/>
          <a:p>
            <a:r>
              <a:rPr lang="en-US" dirty="0" smtClean="0"/>
              <a:t>Each value has equal weight in the window.</a:t>
            </a:r>
            <a:endParaRPr lang="en-US" dirty="0"/>
          </a:p>
        </p:txBody>
      </p:sp>
      <p:sp>
        <p:nvSpPr>
          <p:cNvPr id="12" name="TextBox 11"/>
          <p:cNvSpPr txBox="1"/>
          <p:nvPr/>
        </p:nvSpPr>
        <p:spPr>
          <a:xfrm>
            <a:off x="6095999" y="3166533"/>
            <a:ext cx="4764894" cy="369332"/>
          </a:xfrm>
          <a:prstGeom prst="rect">
            <a:avLst/>
          </a:prstGeom>
          <a:noFill/>
        </p:spPr>
        <p:txBody>
          <a:bodyPr wrap="none" rtlCol="0">
            <a:spAutoFit/>
          </a:bodyPr>
          <a:lstStyle/>
          <a:p>
            <a:pPr algn="ctr"/>
            <a:r>
              <a:rPr lang="en-US" b="1" dirty="0" smtClean="0"/>
              <a:t>Recent values </a:t>
            </a:r>
            <a:r>
              <a:rPr lang="en-US" dirty="0" smtClean="0"/>
              <a:t>have </a:t>
            </a:r>
            <a:r>
              <a:rPr lang="en-US" b="1" dirty="0" smtClean="0"/>
              <a:t>MORE</a:t>
            </a:r>
            <a:r>
              <a:rPr lang="en-US" dirty="0" smtClean="0"/>
              <a:t> weight in the window.</a:t>
            </a:r>
            <a:endParaRPr lang="en-US" dirty="0"/>
          </a:p>
        </p:txBody>
      </p:sp>
    </p:spTree>
    <p:extLst>
      <p:ext uri="{BB962C8B-B14F-4D97-AF65-F5344CB8AC3E}">
        <p14:creationId xmlns:p14="http://schemas.microsoft.com/office/powerpoint/2010/main" val="1080308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016623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1_TTR_D.R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145650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79</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 a momentum indicator…</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captures when the market is moving positively or negatively towards an equity.  When emotional sentiment is positive or negative.</a:t>
            </a:r>
            <a:endParaRPr lang="en-US" sz="2400" dirty="0"/>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MACD does not “Buy Low &amp; Sell High” It’s buy high and sell higher!</a:t>
            </a:r>
            <a:endParaRPr lang="en-US" sz="2400" dirty="0"/>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will not identify the market low point or high point exactly.  So the returns will never be 100% of the possibility.  </a:t>
            </a:r>
            <a:endParaRPr lang="en-US" sz="2400" dirty="0"/>
          </a:p>
        </p:txBody>
      </p:sp>
    </p:spTree>
    <p:extLst>
      <p:ext uri="{BB962C8B-B14F-4D97-AF65-F5344CB8AC3E}">
        <p14:creationId xmlns:p14="http://schemas.microsoft.com/office/powerpoint/2010/main" val="5538996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51684836"/>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Construction &amp; visualization of RSI in dynamic</a:t>
                      </a:r>
                      <a:r>
                        <a:rPr lang="en-US" sz="2000" b="0" i="0" kern="1200" baseline="0" dirty="0" smtClean="0">
                          <a:solidFill>
                            <a:schemeClr val="dk1"/>
                          </a:solidFill>
                          <a:effectLst/>
                          <a:latin typeface="+mn-lt"/>
                          <a:ea typeface="+mn-ea"/>
                          <a:cs typeface="+mn-cs"/>
                        </a:rPr>
                        <a:t> plot with 1_TTR_F.R</a:t>
                      </a:r>
                      <a:endParaRPr lang="en-US" sz="20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81</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82</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83</a:t>
            </a:fld>
            <a:endParaRPr lang="en-US" dirty="0"/>
          </a:p>
        </p:txBody>
      </p:sp>
      <p:sp>
        <p:nvSpPr>
          <p:cNvPr id="4" name="TextBox 3">
            <a:extLst>
              <a:ext uri="{FF2B5EF4-FFF2-40B4-BE49-F238E27FC236}">
                <a16:creationId xmlns="" xmlns:a16="http://schemas.microsoft.com/office/drawing/2014/main"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 xmlns:a16="http://schemas.microsoft.com/office/drawing/2014/main"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smtClean="0"/>
              <a:t>Buy</a:t>
            </a:r>
            <a:endParaRPr lang="en-US" sz="1100" dirty="0"/>
          </a:p>
        </p:txBody>
      </p:sp>
      <p:sp>
        <p:nvSpPr>
          <p:cNvPr id="88" name="Rectangle 87">
            <a:extLst>
              <a:ext uri="{FF2B5EF4-FFF2-40B4-BE49-F238E27FC236}">
                <a16:creationId xmlns=""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smtClean="0"/>
              <a:t>Hold</a:t>
            </a:r>
            <a:endParaRPr lang="en-US" sz="1100" dirty="0"/>
          </a:p>
        </p:txBody>
      </p:sp>
      <p:sp>
        <p:nvSpPr>
          <p:cNvPr id="42" name="TextBox 41">
            <a:extLst>
              <a:ext uri="{FF2B5EF4-FFF2-40B4-BE49-F238E27FC236}">
                <a16:creationId xmlns=""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smtClean="0"/>
              <a:t>Sell</a:t>
            </a:r>
            <a:endParaRPr lang="en-US" sz="1100" dirty="0"/>
          </a:p>
        </p:txBody>
      </p:sp>
    </p:spTree>
    <p:extLst>
      <p:ext uri="{BB962C8B-B14F-4D97-AF65-F5344CB8AC3E}">
        <p14:creationId xmlns:p14="http://schemas.microsoft.com/office/powerpoint/2010/main" val="297548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First the Relative Strength</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84</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5536442" y="4237880"/>
            <a:ext cx="1215782" cy="369332"/>
          </a:xfrm>
          <a:prstGeom prst="rect">
            <a:avLst/>
          </a:prstGeom>
          <a:noFill/>
        </p:spPr>
        <p:txBody>
          <a:bodyPr wrap="none" rtlCol="0">
            <a:spAutoFit/>
          </a:bodyPr>
          <a:lstStyle/>
          <a:p>
            <a:r>
              <a:rPr lang="en-US" dirty="0"/>
              <a:t>Where RS: </a:t>
            </a:r>
          </a:p>
        </p:txBody>
      </p:sp>
      <p:sp>
        <p:nvSpPr>
          <p:cNvPr id="12" name="Slide Number Placeholder 4">
            <a:extLst>
              <a:ext uri="{FF2B5EF4-FFF2-40B4-BE49-F238E27FC236}">
                <a16:creationId xmlns=""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85</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1_TTR_F.R PART ONE</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t>
            </a:r>
            <a:r>
              <a:rPr lang="en-US" dirty="0" smtClean="0"/>
              <a:t>actions</a:t>
            </a:r>
            <a:endParaRPr lang="en-US" dirty="0"/>
          </a:p>
        </p:txBody>
      </p:sp>
      <p:sp>
        <p:nvSpPr>
          <p:cNvPr id="7" name="Slide Number Placeholder 4">
            <a:extLst>
              <a:ext uri="{FF2B5EF4-FFF2-40B4-BE49-F238E27FC236}">
                <a16:creationId xmlns=""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86</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7378214"/>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Compounding</a:t>
                      </a:r>
                      <a:r>
                        <a:rPr lang="en-US" sz="1800" b="1" i="0" kern="1200" baseline="0" dirty="0" smtClean="0">
                          <a:solidFill>
                            <a:schemeClr val="dk1"/>
                          </a:solidFill>
                          <a:effectLst/>
                          <a:latin typeface="+mn-lt"/>
                          <a:ea typeface="+mn-ea"/>
                          <a:cs typeface="+mn-cs"/>
                        </a:rPr>
                        <a:t> Two or More Indicators</a:t>
                      </a:r>
                      <a:endParaRPr lang="en-US" sz="1800" b="1"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a stock’s RSI &amp; MACD in a dynamic plot 1_TTR_F.R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Combine two indicators</a:t>
                      </a:r>
                      <a:r>
                        <a:rPr lang="en-US" sz="2000" b="0" i="0" kern="1200" baseline="0" dirty="0" smtClean="0">
                          <a:solidFill>
                            <a:schemeClr val="dk1"/>
                          </a:solidFill>
                          <a:effectLst/>
                          <a:latin typeface="+mn-lt"/>
                          <a:ea typeface="+mn-ea"/>
                          <a:cs typeface="+mn-cs"/>
                        </a:rPr>
                        <a:t> as one for back-testing</a:t>
                      </a:r>
                      <a:endParaRPr lang="en-US" sz="2000" b="0"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(5min)</a:t>
                      </a: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87</a:t>
            </a:fld>
            <a:endParaRPr lang="en-US" dirty="0"/>
          </a:p>
        </p:txBody>
      </p:sp>
    </p:spTree>
    <p:extLst>
      <p:ext uri="{BB962C8B-B14F-4D97-AF65-F5344CB8AC3E}">
        <p14:creationId xmlns:p14="http://schemas.microsoft.com/office/powerpoint/2010/main" val="622555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88</a:t>
            </a:fld>
            <a:endParaRPr lang="en-US"/>
          </a:p>
        </p:txBody>
      </p:sp>
      <p:pic>
        <p:nvPicPr>
          <p:cNvPr id="1026" name="Picture 2" descr="https://www.lanternaeducation.com/wp-content/uploads/2016/11/break-meme-300x2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025" y="1647804"/>
            <a:ext cx="5187950" cy="3562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197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8792452"/>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VI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Predicting Loan</a:t>
                      </a:r>
                      <a:r>
                        <a:rPr lang="en-US" sz="1800" b="1" i="0" kern="1200" baseline="0" dirty="0" smtClean="0">
                          <a:solidFill>
                            <a:schemeClr val="dk1"/>
                          </a:solidFill>
                          <a:effectLst/>
                          <a:latin typeface="+mn-lt"/>
                          <a:ea typeface="+mn-ea"/>
                          <a:cs typeface="+mn-cs"/>
                        </a:rPr>
                        <a:t>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Lending Club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model to the loan data &amp; save as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more validated model with new loans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Visualize the loans in a dynamic plot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89</a:t>
            </a:fld>
            <a:endParaRPr lang="en-US" dirty="0"/>
          </a:p>
        </p:txBody>
      </p:sp>
    </p:spTree>
    <p:extLst>
      <p:ext uri="{BB962C8B-B14F-4D97-AF65-F5344CB8AC3E}">
        <p14:creationId xmlns:p14="http://schemas.microsoft.com/office/powerpoint/2010/main" val="2463734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Speaking of Knight Cap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What </a:t>
            </a:r>
            <a:r>
              <a:rPr lang="en-US" sz="2400" dirty="0"/>
              <a:t>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Consumer Credit - Lending Club</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200247" y="1372744"/>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2555012"/>
            <a:ext cx="104323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Peer to Peer funding for </a:t>
            </a:r>
          </a:p>
          <a:p>
            <a:pPr marL="742950" lvl="1" indent="-285750">
              <a:buFont typeface="Arial" panose="020B0604020202020204" pitchFamily="34" charset="0"/>
              <a:buChar char="•"/>
            </a:pPr>
            <a:r>
              <a:rPr lang="en-US" dirty="0"/>
              <a:t>Personal Loans</a:t>
            </a:r>
          </a:p>
          <a:p>
            <a:pPr marL="742950" lvl="1" indent="-285750">
              <a:buFont typeface="Arial" panose="020B0604020202020204" pitchFamily="34" charset="0"/>
              <a:buChar char="•"/>
            </a:pPr>
            <a:r>
              <a:rPr lang="en-US" dirty="0"/>
              <a:t>Auto Loans</a:t>
            </a:r>
          </a:p>
          <a:p>
            <a:pPr marL="742950" lvl="1" indent="-285750">
              <a:buFont typeface="Arial" panose="020B0604020202020204" pitchFamily="34" charset="0"/>
              <a:buChar char="•"/>
            </a:pPr>
            <a:r>
              <a:rPr lang="en-US" dirty="0"/>
              <a:t>Small Business Loans</a:t>
            </a:r>
          </a:p>
          <a:p>
            <a:pPr marL="742950" lvl="1" indent="-285750">
              <a:buFont typeface="Arial" panose="020B0604020202020204" pitchFamily="34" charset="0"/>
              <a:buChar char="•"/>
            </a:pPr>
            <a:r>
              <a:rPr lang="en-US" dirty="0"/>
              <a:t>Medical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Everyday investors can accept the loan risk – making it a new banking distribution model</a:t>
            </a:r>
          </a:p>
        </p:txBody>
      </p:sp>
      <p:sp>
        <p:nvSpPr>
          <p:cNvPr id="10" name="Rectangle 9"/>
          <p:cNvSpPr/>
          <p:nvPr/>
        </p:nvSpPr>
        <p:spPr>
          <a:xfrm>
            <a:off x="4656667" y="1383647"/>
            <a:ext cx="7335086"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Consumers apply for loans &amp; instead of bank funding, other consumers fund the loan by purchasing “notes” to receive the interest.</a:t>
            </a:r>
          </a:p>
        </p:txBody>
      </p:sp>
      <p:sp>
        <p:nvSpPr>
          <p:cNvPr id="11" name="Slide Number Placeholder 4">
            <a:extLst>
              <a:ext uri="{FF2B5EF4-FFF2-40B4-BE49-F238E27FC236}">
                <a16:creationId xmlns="" xmlns:a16="http://schemas.microsoft.com/office/drawing/2014/main" id="{3036FDB2-9EAE-41DD-B52C-9AFE5AC65F2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90</a:t>
            </a:fld>
            <a:endParaRPr lang="en-US" dirty="0"/>
          </a:p>
        </p:txBody>
      </p:sp>
      <p:sp>
        <p:nvSpPr>
          <p:cNvPr id="12" name="Rectangle 11">
            <a:extLst>
              <a:ext uri="{FF2B5EF4-FFF2-40B4-BE49-F238E27FC236}">
                <a16:creationId xmlns="" xmlns:a16="http://schemas.microsoft.com/office/drawing/2014/main" id="{E4D9D8EE-3FE9-4E09-A75A-59EA82AF91C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Consumer credit is a traditional market.  There are defined inputs (credit score), consumer protections (usury laws), and established distribution (credit applications).  </a:t>
            </a:r>
          </a:p>
        </p:txBody>
      </p:sp>
    </p:spTree>
    <p:extLst>
      <p:ext uri="{BB962C8B-B14F-4D97-AF65-F5344CB8AC3E}">
        <p14:creationId xmlns:p14="http://schemas.microsoft.com/office/powerpoint/2010/main" val="1833910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Risk?</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8" name="Rectangle 7"/>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Mitigation</a:t>
            </a:r>
          </a:p>
        </p:txBody>
      </p:sp>
      <p:sp>
        <p:nvSpPr>
          <p:cNvPr id="9" name="TextBox 8"/>
          <p:cNvSpPr txBox="1"/>
          <p:nvPr/>
        </p:nvSpPr>
        <p:spPr>
          <a:xfrm>
            <a:off x="1933577"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Diversify – Do not fund more than $25 on a single loan</a:t>
            </a:r>
          </a:p>
        </p:txBody>
      </p:sp>
      <p:sp>
        <p:nvSpPr>
          <p:cNvPr id="14" name="TextBox 13"/>
          <p:cNvSpPr txBox="1"/>
          <p:nvPr/>
        </p:nvSpPr>
        <p:spPr>
          <a:xfrm>
            <a:off x="1933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a:t>Over exposure in a single loan</a:t>
            </a:r>
          </a:p>
        </p:txBody>
      </p:sp>
      <p:sp>
        <p:nvSpPr>
          <p:cNvPr id="15" name="TextBox 14"/>
          <p:cNvSpPr txBox="1"/>
          <p:nvPr/>
        </p:nvSpPr>
        <p:spPr>
          <a:xfrm>
            <a:off x="1933577"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a:t>Early payment reduces interest received</a:t>
            </a:r>
          </a:p>
        </p:txBody>
      </p:sp>
      <p:sp>
        <p:nvSpPr>
          <p:cNvPr id="16" name="TextBox 15"/>
          <p:cNvSpPr txBox="1"/>
          <p:nvPr/>
        </p:nvSpPr>
        <p:spPr>
          <a:xfrm>
            <a:off x="6591302"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a:t>Monitor &amp; re-invest monthly</a:t>
            </a:r>
          </a:p>
        </p:txBody>
      </p:sp>
      <p:sp>
        <p:nvSpPr>
          <p:cNvPr id="17" name="TextBox 16"/>
          <p:cNvSpPr txBox="1"/>
          <p:nvPr/>
        </p:nvSpPr>
        <p:spPr>
          <a:xfrm>
            <a:off x="1933577"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a:t>Illiquid – notes are 36-60 months</a:t>
            </a:r>
          </a:p>
        </p:txBody>
      </p:sp>
      <p:sp>
        <p:nvSpPr>
          <p:cNvPr id="18" name="TextBox 17"/>
          <p:cNvSpPr txBox="1"/>
          <p:nvPr/>
        </p:nvSpPr>
        <p:spPr>
          <a:xfrm>
            <a:off x="6591302"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a:t>Buy notes with 36m horizons</a:t>
            </a:r>
          </a:p>
        </p:txBody>
      </p:sp>
      <p:sp>
        <p:nvSpPr>
          <p:cNvPr id="19" name="TextBox 18"/>
          <p:cNvSpPr txBox="1"/>
          <p:nvPr/>
        </p:nvSpPr>
        <p:spPr>
          <a:xfrm>
            <a:off x="6591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a:solidFill>
                  <a:schemeClr val="bg1"/>
                </a:solidFill>
              </a:rPr>
              <a:t>Model the probability of default</a:t>
            </a:r>
          </a:p>
        </p:txBody>
      </p:sp>
      <p:sp>
        <p:nvSpPr>
          <p:cNvPr id="20" name="Slide Number Placeholder 4">
            <a:extLst>
              <a:ext uri="{FF2B5EF4-FFF2-40B4-BE49-F238E27FC236}">
                <a16:creationId xmlns="" xmlns:a16="http://schemas.microsoft.com/office/drawing/2014/main" id="{06FF9401-16A0-4D97-8CB7-4C320154C2C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91</a:t>
            </a:fld>
            <a:endParaRPr lang="en-US" dirty="0"/>
          </a:p>
        </p:txBody>
      </p:sp>
    </p:spTree>
    <p:extLst>
      <p:ext uri="{BB962C8B-B14F-4D97-AF65-F5344CB8AC3E}">
        <p14:creationId xmlns:p14="http://schemas.microsoft.com/office/powerpoint/2010/main" val="3121971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Reward?</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2" name="Rectangle 11"/>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3" name="TextBox 12"/>
          <p:cNvSpPr txBox="1"/>
          <p:nvPr/>
        </p:nvSpPr>
        <p:spPr>
          <a:xfrm>
            <a:off x="1933577" y="5455446"/>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a:t>Remaining interest is paid monthly to note holders.</a:t>
            </a:r>
          </a:p>
        </p:txBody>
      </p:sp>
      <p:sp>
        <p:nvSpPr>
          <p:cNvPr id="14" name="Isosceles Triangle 13"/>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Investors have no input to the amount</a:t>
            </a:r>
          </a:p>
        </p:txBody>
      </p:sp>
      <p:sp>
        <p:nvSpPr>
          <p:cNvPr id="16" name="TextBox 15"/>
          <p:cNvSpPr txBox="1"/>
          <p:nvPr/>
        </p:nvSpPr>
        <p:spPr>
          <a:xfrm>
            <a:off x="1933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a:t>Interest is imposed by LC</a:t>
            </a:r>
          </a:p>
        </p:txBody>
      </p:sp>
      <p:sp>
        <p:nvSpPr>
          <p:cNvPr id="17" name="TextBox 16"/>
          <p:cNvSpPr txBox="1"/>
          <p:nvPr/>
        </p:nvSpPr>
        <p:spPr>
          <a:xfrm>
            <a:off x="1933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a:t>Usually lower rates for the applicant</a:t>
            </a:r>
          </a:p>
        </p:txBody>
      </p:sp>
      <p:sp>
        <p:nvSpPr>
          <p:cNvPr id="18" name="TextBox 17"/>
          <p:cNvSpPr txBox="1"/>
          <p:nvPr/>
        </p:nvSpPr>
        <p:spPr>
          <a:xfrm>
            <a:off x="6591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a:t>Lower capital cost for debtor</a:t>
            </a:r>
          </a:p>
        </p:txBody>
      </p:sp>
      <p:sp>
        <p:nvSpPr>
          <p:cNvPr id="19" name="TextBox 18"/>
          <p:cNvSpPr txBox="1"/>
          <p:nvPr/>
        </p:nvSpPr>
        <p:spPr>
          <a:xfrm>
            <a:off x="1933577"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a:t>LC takes 1% of interest</a:t>
            </a:r>
          </a:p>
        </p:txBody>
      </p:sp>
      <p:sp>
        <p:nvSpPr>
          <p:cNvPr id="20" name="TextBox 19"/>
          <p:cNvSpPr txBox="1"/>
          <p:nvPr/>
        </p:nvSpPr>
        <p:spPr>
          <a:xfrm>
            <a:off x="6591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a:t>Reduces reward incentive for investor</a:t>
            </a:r>
          </a:p>
        </p:txBody>
      </p:sp>
      <p:sp>
        <p:nvSpPr>
          <p:cNvPr id="21" name="TextBox 20"/>
          <p:cNvSpPr txBox="1"/>
          <p:nvPr/>
        </p:nvSpPr>
        <p:spPr>
          <a:xfrm>
            <a:off x="6591302" y="5455446"/>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a:solidFill>
                  <a:schemeClr val="bg1"/>
                </a:solidFill>
              </a:rPr>
              <a:t>Investors act as banks &amp; receive consistent returns</a:t>
            </a:r>
          </a:p>
        </p:txBody>
      </p:sp>
      <p:sp>
        <p:nvSpPr>
          <p:cNvPr id="22" name="Slide Number Placeholder 4">
            <a:extLst>
              <a:ext uri="{FF2B5EF4-FFF2-40B4-BE49-F238E27FC236}">
                <a16:creationId xmlns="" xmlns:a16="http://schemas.microsoft.com/office/drawing/2014/main" id="{5163B1F5-B557-4DA2-AEC0-C3E7D75C240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92</a:t>
            </a:fld>
            <a:endParaRPr lang="en-US" dirty="0"/>
          </a:p>
        </p:txBody>
      </p:sp>
      <p:pic>
        <p:nvPicPr>
          <p:cNvPr id="23" name="Picture 2" descr="Image result for lending club logo">
            <a:extLst>
              <a:ext uri="{FF2B5EF4-FFF2-40B4-BE49-F238E27FC236}">
                <a16:creationId xmlns="" xmlns:a16="http://schemas.microsoft.com/office/drawing/2014/main" id="{0E865A9F-2CEB-45F3-B6A4-00AA49A5B9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8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                                 Example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97" y="2271531"/>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0247" y="1300157"/>
            <a:ext cx="11791506" cy="369332"/>
          </a:xfrm>
          <a:prstGeom prst="rect">
            <a:avLst/>
          </a:prstGeom>
          <a:solidFill>
            <a:schemeClr val="accent5"/>
          </a:solidFill>
        </p:spPr>
        <p:txBody>
          <a:bodyPr wrap="square" rtlCol="0">
            <a:spAutoFit/>
          </a:bodyPr>
          <a:lstStyle/>
          <a:p>
            <a:pPr algn="ctr"/>
            <a:r>
              <a:rPr lang="en-US" dirty="0"/>
              <a:t>Erin decides to buy a car.  Instead of a traditional loan she applies at LC.</a:t>
            </a:r>
          </a:p>
        </p:txBody>
      </p:sp>
      <p:sp>
        <p:nvSpPr>
          <p:cNvPr id="10" name="TextBox 9"/>
          <p:cNvSpPr txBox="1"/>
          <p:nvPr/>
        </p:nvSpPr>
        <p:spPr>
          <a:xfrm>
            <a:off x="672897" y="2547977"/>
            <a:ext cx="50367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Erin applies for a $10k car loan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Trish &amp; hundreds of other LC investors fund the loan in $25 increments called “notes”</a:t>
            </a:r>
          </a:p>
        </p:txBody>
      </p:sp>
      <p:sp>
        <p:nvSpPr>
          <p:cNvPr id="11" name="Slide Number Placeholder 4">
            <a:extLst>
              <a:ext uri="{FF2B5EF4-FFF2-40B4-BE49-F238E27FC236}">
                <a16:creationId xmlns="" xmlns:a16="http://schemas.microsoft.com/office/drawing/2014/main" id="{A2B84169-694D-4551-BD03-9EEC11A83E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93</a:t>
            </a:fld>
            <a:endParaRPr lang="en-US" dirty="0"/>
          </a:p>
        </p:txBody>
      </p:sp>
      <p:sp>
        <p:nvSpPr>
          <p:cNvPr id="12" name="Rectangle 11">
            <a:extLst>
              <a:ext uri="{FF2B5EF4-FFF2-40B4-BE49-F238E27FC236}">
                <a16:creationId xmlns="" xmlns:a16="http://schemas.microsoft.com/office/drawing/2014/main" id="{CE193F65-44B4-4C7A-8EDC-A56FA323473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month Erin pays her loan, LC takes 1% and the investors make 5% on their outstanding notes.</a:t>
            </a:r>
          </a:p>
        </p:txBody>
      </p:sp>
    </p:spTree>
    <p:extLst>
      <p:ext uri="{BB962C8B-B14F-4D97-AF65-F5344CB8AC3E}">
        <p14:creationId xmlns:p14="http://schemas.microsoft.com/office/powerpoint/2010/main" val="62606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3195639" y="5906185"/>
            <a:ext cx="5743575" cy="369332"/>
          </a:xfrm>
          <a:prstGeom prst="rect">
            <a:avLst/>
          </a:prstGeom>
        </p:spPr>
        <p:txBody>
          <a:bodyPr wrap="square">
            <a:spAutoFit/>
          </a:bodyPr>
          <a:lstStyle/>
          <a:p>
            <a:r>
              <a:rPr lang="en-US" dirty="0">
                <a:hlinkClick r:id="rId2"/>
              </a:rPr>
              <a:t>https://www.lendingclub.com/info/download-data.action</a:t>
            </a:r>
            <a:endParaRPr lang="en-US" dirty="0"/>
          </a:p>
        </p:txBody>
      </p:sp>
      <p:sp>
        <p:nvSpPr>
          <p:cNvPr id="8" name="TextBox 7"/>
          <p:cNvSpPr txBox="1"/>
          <p:nvPr/>
        </p:nvSpPr>
        <p:spPr>
          <a:xfrm>
            <a:off x="303628" y="1343027"/>
            <a:ext cx="11050172" cy="1508105"/>
          </a:xfrm>
          <a:prstGeom prst="rect">
            <a:avLst/>
          </a:prstGeom>
          <a:noFill/>
        </p:spPr>
        <p:txBody>
          <a:bodyPr wrap="square" rtlCol="0">
            <a:spAutoFit/>
          </a:bodyPr>
          <a:lstStyle/>
          <a:p>
            <a:pPr marL="114300" indent="-114300">
              <a:buFont typeface="Arial" panose="020B0604020202020204" pitchFamily="34" charset="0"/>
              <a:buChar char="•"/>
            </a:pPr>
            <a:r>
              <a:rPr lang="en-US" sz="2000" b="1" dirty="0"/>
              <a:t>11 </a:t>
            </a:r>
            <a:r>
              <a:rPr lang="en-US" sz="2000" b="1" dirty="0" err="1"/>
              <a:t>yrs</a:t>
            </a:r>
            <a:r>
              <a:rPr lang="en-US" sz="2000" b="1" dirty="0"/>
              <a:t> of historical performance – Over 1M notes publicly available</a:t>
            </a:r>
          </a:p>
          <a:p>
            <a:pPr marL="571500" lvl="2" indent="-114300">
              <a:buFont typeface="Arial" panose="020B0604020202020204" pitchFamily="34" charset="0"/>
              <a:buChar char="•"/>
            </a:pPr>
            <a:r>
              <a:rPr lang="en-US" dirty="0"/>
              <a:t>Some platform changes in that time</a:t>
            </a:r>
          </a:p>
          <a:p>
            <a:pPr marL="571500" lvl="2" indent="-114300">
              <a:buFont typeface="Arial" panose="020B0604020202020204" pitchFamily="34" charset="0"/>
              <a:buChar char="•"/>
            </a:pPr>
            <a:r>
              <a:rPr lang="en-US" dirty="0"/>
              <a:t>Datasets are updated monthly</a:t>
            </a:r>
          </a:p>
          <a:p>
            <a:pPr marL="571500" lvl="2" indent="-114300">
              <a:buFont typeface="Arial" panose="020B0604020202020204" pitchFamily="34" charset="0"/>
              <a:buChar char="•"/>
            </a:pPr>
            <a:r>
              <a:rPr lang="en-US" dirty="0"/>
              <a:t>Sampled to 20k – either in fully paid of charged off state</a:t>
            </a:r>
          </a:p>
          <a:p>
            <a:pPr marL="742950" lvl="1" indent="-285750">
              <a:buFont typeface="Arial" panose="020B0604020202020204" pitchFamily="34" charset="0"/>
              <a:buChar char="•"/>
            </a:pPr>
            <a:endParaRPr lang="en-US" dirty="0"/>
          </a:p>
        </p:txBody>
      </p:sp>
      <p:grpSp>
        <p:nvGrpSpPr>
          <p:cNvPr id="25" name="Group 24"/>
          <p:cNvGrpSpPr/>
          <p:nvPr/>
        </p:nvGrpSpPr>
        <p:grpSpPr>
          <a:xfrm>
            <a:off x="1852613" y="3062288"/>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Origination</a:t>
              </a:r>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a:t>Transitional States of Nature:</a:t>
              </a:r>
            </a:p>
            <a:p>
              <a:r>
                <a:rPr lang="en-US" dirty="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a:solidFill>
                    <a:schemeClr val="bg1"/>
                  </a:solidFill>
                </a:rPr>
                <a:t>Fully Paid</a:t>
              </a: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a:solidFill>
                    <a:schemeClr val="bg1"/>
                  </a:solidFill>
                </a:rPr>
                <a:t>Charged Off</a:t>
              </a: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882055" y="3128960"/>
            <a:ext cx="1760418" cy="369332"/>
          </a:xfrm>
          <a:prstGeom prst="rect">
            <a:avLst/>
          </a:prstGeom>
          <a:noFill/>
        </p:spPr>
        <p:txBody>
          <a:bodyPr wrap="none" rtlCol="0">
            <a:spAutoFit/>
          </a:bodyPr>
          <a:lstStyle/>
          <a:p>
            <a:r>
              <a:rPr lang="en-US" dirty="0"/>
              <a:t>1 = Success Class</a:t>
            </a:r>
          </a:p>
        </p:txBody>
      </p:sp>
      <p:sp>
        <p:nvSpPr>
          <p:cNvPr id="27" name="TextBox 26"/>
          <p:cNvSpPr txBox="1"/>
          <p:nvPr/>
        </p:nvSpPr>
        <p:spPr>
          <a:xfrm>
            <a:off x="8834433" y="4481510"/>
            <a:ext cx="1672637" cy="369332"/>
          </a:xfrm>
          <a:prstGeom prst="rect">
            <a:avLst/>
          </a:prstGeom>
          <a:noFill/>
        </p:spPr>
        <p:txBody>
          <a:bodyPr wrap="none" rtlCol="0">
            <a:spAutoFit/>
          </a:bodyPr>
          <a:lstStyle/>
          <a:p>
            <a:r>
              <a:rPr lang="en-US" dirty="0"/>
              <a:t>0 = Failure Class</a:t>
            </a:r>
          </a:p>
        </p:txBody>
      </p:sp>
      <p:sp>
        <p:nvSpPr>
          <p:cNvPr id="23" name="Slide Number Placeholder 4">
            <a:extLst>
              <a:ext uri="{FF2B5EF4-FFF2-40B4-BE49-F238E27FC236}">
                <a16:creationId xmlns="" xmlns:a16="http://schemas.microsoft.com/office/drawing/2014/main" id="{A0F634A1-5A1D-4362-8F00-DA2759B243F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94</a:t>
            </a:fld>
            <a:endParaRPr lang="en-US" dirty="0"/>
          </a:p>
        </p:txBody>
      </p:sp>
      <p:sp>
        <p:nvSpPr>
          <p:cNvPr id="32" name="Title 2">
            <a:extLst>
              <a:ext uri="{FF2B5EF4-FFF2-40B4-BE49-F238E27FC236}">
                <a16:creationId xmlns="" xmlns:a16="http://schemas.microsoft.com/office/drawing/2014/main" id="{392090A4-10F5-46B6-B68C-0EC85CA9C586}"/>
              </a:ext>
            </a:extLst>
          </p:cNvPr>
          <p:cNvSpPr>
            <a:spLocks noGrp="1"/>
          </p:cNvSpPr>
          <p:nvPr>
            <p:ph type="title"/>
          </p:nvPr>
        </p:nvSpPr>
        <p:spPr>
          <a:xfrm>
            <a:off x="838200" y="365125"/>
            <a:ext cx="10515600" cy="495487"/>
          </a:xfrm>
        </p:spPr>
        <p:txBody>
          <a:bodyPr>
            <a:normAutofit fontScale="90000"/>
          </a:bodyPr>
          <a:lstStyle/>
          <a:p>
            <a:r>
              <a:rPr lang="en-US" dirty="0"/>
              <a:t>                                 Example</a:t>
            </a:r>
          </a:p>
        </p:txBody>
      </p:sp>
      <p:pic>
        <p:nvPicPr>
          <p:cNvPr id="33" name="Picture 2" descr="Image result for lending club logo">
            <a:extLst>
              <a:ext uri="{FF2B5EF4-FFF2-40B4-BE49-F238E27FC236}">
                <a16:creationId xmlns="" xmlns:a16="http://schemas.microsoft.com/office/drawing/2014/main" id="{E64F21CA-7EC5-462F-8E10-16002EE04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62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20" name="Flowchart: Magnetic Disk 19"/>
          <p:cNvSpPr/>
          <p:nvPr/>
        </p:nvSpPr>
        <p:spPr>
          <a:xfrm>
            <a:off x="3817158" y="571977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3817158" y="529538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3817158" y="487098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3817158" y="444659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3817158" y="402220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3817158" y="359781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3817158" y="317341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3817158" y="274902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3817158" y="232463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3817158" y="190023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95802" y="4043363"/>
            <a:ext cx="912301" cy="369332"/>
          </a:xfrm>
          <a:prstGeom prst="rect">
            <a:avLst/>
          </a:prstGeom>
          <a:noFill/>
        </p:spPr>
        <p:txBody>
          <a:bodyPr wrap="none" rtlCol="0">
            <a:spAutoFit/>
          </a:bodyPr>
          <a:lstStyle/>
          <a:p>
            <a:r>
              <a:rPr lang="en-US" dirty="0"/>
              <a:t>All Data</a:t>
            </a:r>
          </a:p>
        </p:txBody>
      </p:sp>
      <p:sp>
        <p:nvSpPr>
          <p:cNvPr id="31" name="Isosceles Triangle 30"/>
          <p:cNvSpPr/>
          <p:nvPr/>
        </p:nvSpPr>
        <p:spPr>
          <a:xfrm rot="5400000">
            <a:off x="4538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6384146" y="5657861"/>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6384146" y="523347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384146" y="480907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6384146" y="438468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6384146" y="396029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6384146" y="353589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6384146" y="311150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6384146" y="268711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6384146" y="226271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6384146" y="183832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62752" y="3895726"/>
            <a:ext cx="1468735" cy="369332"/>
          </a:xfrm>
          <a:prstGeom prst="rect">
            <a:avLst/>
          </a:prstGeom>
          <a:noFill/>
        </p:spPr>
        <p:txBody>
          <a:bodyPr wrap="none" rtlCol="0">
            <a:spAutoFit/>
          </a:bodyPr>
          <a:lstStyle/>
          <a:p>
            <a:r>
              <a:rPr lang="en-US" dirty="0"/>
              <a:t>Training Data</a:t>
            </a:r>
          </a:p>
        </p:txBody>
      </p:sp>
      <p:sp>
        <p:nvSpPr>
          <p:cNvPr id="43" name="TextBox 42"/>
          <p:cNvSpPr txBox="1"/>
          <p:nvPr/>
        </p:nvSpPr>
        <p:spPr>
          <a:xfrm>
            <a:off x="6943739" y="5619751"/>
            <a:ext cx="1044710" cy="369332"/>
          </a:xfrm>
          <a:prstGeom prst="rect">
            <a:avLst/>
          </a:prstGeom>
          <a:noFill/>
        </p:spPr>
        <p:txBody>
          <a:bodyPr wrap="none" rtlCol="0">
            <a:spAutoFit/>
          </a:bodyPr>
          <a:lstStyle/>
          <a:p>
            <a:r>
              <a:rPr lang="en-US" dirty="0">
                <a:solidFill>
                  <a:schemeClr val="bg1"/>
                </a:solidFill>
              </a:rPr>
              <a:t>Test Data</a:t>
            </a:r>
          </a:p>
        </p:txBody>
      </p:sp>
      <p:sp>
        <p:nvSpPr>
          <p:cNvPr id="44" name="Slide Number Placeholder 4">
            <a:extLst>
              <a:ext uri="{FF2B5EF4-FFF2-40B4-BE49-F238E27FC236}">
                <a16:creationId xmlns="" xmlns:a16="http://schemas.microsoft.com/office/drawing/2014/main" id="{0C6E95D0-CD32-466B-A7FC-28540EC766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95</a:t>
            </a:fld>
            <a:endParaRPr lang="en-US" dirty="0"/>
          </a:p>
        </p:txBody>
      </p:sp>
      <p:sp>
        <p:nvSpPr>
          <p:cNvPr id="45" name="TextBox 44">
            <a:extLst>
              <a:ext uri="{FF2B5EF4-FFF2-40B4-BE49-F238E27FC236}">
                <a16:creationId xmlns="" xmlns:a16="http://schemas.microsoft.com/office/drawing/2014/main" id="{8117162B-D80A-411F-8EC9-A312021E27B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This is a typical partitioning schema to avoid overfitting.</a:t>
            </a:r>
          </a:p>
        </p:txBody>
      </p:sp>
    </p:spTree>
    <p:extLst>
      <p:ext uri="{BB962C8B-B14F-4D97-AF65-F5344CB8AC3E}">
        <p14:creationId xmlns:p14="http://schemas.microsoft.com/office/powerpoint/2010/main" val="517976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784907"/>
            <a:ext cx="8143875" cy="3895627"/>
          </a:xfrm>
          <a:prstGeom prst="rect">
            <a:avLst/>
          </a:prstGeom>
        </p:spPr>
      </p:pic>
      <p:sp>
        <p:nvSpPr>
          <p:cNvPr id="8" name="Slide Number Placeholder 4">
            <a:extLst>
              <a:ext uri="{FF2B5EF4-FFF2-40B4-BE49-F238E27FC236}">
                <a16:creationId xmlns="" xmlns:a16="http://schemas.microsoft.com/office/drawing/2014/main" id="{8BB87A38-E41E-4E6D-9AB8-9A03FE57A93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96</a:t>
            </a:fld>
            <a:endParaRPr lang="en-US" dirty="0"/>
          </a:p>
        </p:txBody>
      </p:sp>
      <p:sp>
        <p:nvSpPr>
          <p:cNvPr id="9" name="TextBox 8">
            <a:extLst>
              <a:ext uri="{FF2B5EF4-FFF2-40B4-BE49-F238E27FC236}">
                <a16:creationId xmlns="" xmlns:a16="http://schemas.microsoft.com/office/drawing/2014/main" id="{5BFDB322-97B5-4CB0-B523-3117F591B0D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In this example we will perform cross validation because the data set is </a:t>
            </a:r>
            <a:r>
              <a:rPr lang="en-US" dirty="0" smtClean="0">
                <a:solidFill>
                  <a:schemeClr val="bg1"/>
                </a:solidFill>
              </a:rPr>
              <a:t>only 20k </a:t>
            </a:r>
            <a:r>
              <a:rPr lang="en-US" dirty="0">
                <a:solidFill>
                  <a:schemeClr val="bg1"/>
                </a:solidFill>
              </a:rPr>
              <a:t>records.</a:t>
            </a:r>
          </a:p>
        </p:txBody>
      </p:sp>
    </p:spTree>
    <p:extLst>
      <p:ext uri="{BB962C8B-B14F-4D97-AF65-F5344CB8AC3E}">
        <p14:creationId xmlns:p14="http://schemas.microsoft.com/office/powerpoint/2010/main" val="10462492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2_ConsumerCreditTraining.R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228851" y="1657350"/>
            <a:ext cx="527657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Load in real lending club data</a:t>
            </a:r>
          </a:p>
          <a:p>
            <a:pPr marL="285750" indent="-285750">
              <a:buFont typeface="Arial" panose="020B0604020202020204" pitchFamily="34" charset="0"/>
              <a:buChar char="•"/>
            </a:pPr>
            <a:r>
              <a:rPr lang="en-US" dirty="0"/>
              <a:t>Treat the variables for modeling</a:t>
            </a:r>
          </a:p>
          <a:p>
            <a:pPr marL="285750" indent="-285750">
              <a:buFont typeface="Arial" panose="020B0604020202020204" pitchFamily="34" charset="0"/>
              <a:buChar char="•"/>
            </a:pPr>
            <a:r>
              <a:rPr lang="en-US" dirty="0"/>
              <a:t>Build a cross validated logistic regression with caret</a:t>
            </a:r>
          </a:p>
          <a:p>
            <a:pPr marL="285750" indent="-285750">
              <a:buFont typeface="Arial" panose="020B0604020202020204" pitchFamily="34" charset="0"/>
              <a:buChar char="•"/>
            </a:pPr>
            <a:r>
              <a:rPr lang="en-US" dirty="0"/>
              <a:t>Save model object &amp; variable treatment plan</a:t>
            </a:r>
          </a:p>
        </p:txBody>
      </p:sp>
      <p:sp>
        <p:nvSpPr>
          <p:cNvPr id="8" name="Slide Number Placeholder 4">
            <a:extLst>
              <a:ext uri="{FF2B5EF4-FFF2-40B4-BE49-F238E27FC236}">
                <a16:creationId xmlns="" xmlns:a16="http://schemas.microsoft.com/office/drawing/2014/main" id="{62573E0E-E250-4F98-9B48-00C75A10D1E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97</a:t>
            </a:fld>
            <a:endParaRPr lang="en-US" dirty="0"/>
          </a:p>
        </p:txBody>
      </p:sp>
    </p:spTree>
    <p:extLst>
      <p:ext uri="{BB962C8B-B14F-4D97-AF65-F5344CB8AC3E}">
        <p14:creationId xmlns:p14="http://schemas.microsoft.com/office/powerpoint/2010/main" val="21621306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 xmlns:a16="http://schemas.microsoft.com/office/drawing/2014/main" val="20002"/>
                    </a:ext>
                  </a:extLst>
                </a:gridCol>
              </a:tblGrid>
              <a:tr h="370840">
                <a:tc>
                  <a:txBody>
                    <a:bodyPr/>
                    <a:lstStyle/>
                    <a:p>
                      <a:r>
                        <a:rPr lang="en-US" sz="2000" b="0" strike="noStrike" dirty="0" smtClean="0">
                          <a:solidFill>
                            <a:schemeClr val="bg1"/>
                          </a:solidFill>
                        </a:rPr>
                        <a:t>Topic VI</a:t>
                      </a:r>
                      <a:endParaRPr lang="en-US" sz="2000" b="0" strike="noStrike" dirty="0">
                        <a:solidFill>
                          <a:schemeClr val="bg1"/>
                        </a:solidFill>
                      </a:endParaRP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Predicting Loan</a:t>
                      </a:r>
                      <a:r>
                        <a:rPr lang="en-US" sz="1800" b="1" i="0" kern="1200" baseline="0" dirty="0" smtClean="0">
                          <a:solidFill>
                            <a:schemeClr val="dk1"/>
                          </a:solidFill>
                          <a:effectLst/>
                          <a:latin typeface="+mn-lt"/>
                          <a:ea typeface="+mn-ea"/>
                          <a:cs typeface="+mn-cs"/>
                        </a:rPr>
                        <a:t>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Lending Club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model to the loan data &amp; save as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more validated model with new loans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Visualize the loans in a dynamic plot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98</a:t>
            </a:fld>
            <a:endParaRPr lang="en-US" dirty="0"/>
          </a:p>
        </p:txBody>
      </p:sp>
    </p:spTree>
    <p:extLst>
      <p:ext uri="{BB962C8B-B14F-4D97-AF65-F5344CB8AC3E}">
        <p14:creationId xmlns:p14="http://schemas.microsoft.com/office/powerpoint/2010/main" val="23063097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Cutoff Threshold</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78418" y="2951947"/>
            <a:ext cx="10435164" cy="1384995"/>
          </a:xfrm>
          <a:prstGeom prst="rect">
            <a:avLst/>
          </a:prstGeom>
          <a:noFill/>
        </p:spPr>
        <p:txBody>
          <a:bodyPr wrap="none" rtlCol="0">
            <a:spAutoFit/>
          </a:bodyPr>
          <a:lstStyle/>
          <a:p>
            <a:pPr marL="109538" indent="-109538">
              <a:buFont typeface="Arial" panose="020B0604020202020204" pitchFamily="34" charset="0"/>
              <a:buChar char="•"/>
            </a:pPr>
            <a:r>
              <a:rPr lang="en-US" sz="2800" dirty="0"/>
              <a:t>Should we be equal weighted?  </a:t>
            </a:r>
          </a:p>
          <a:p>
            <a:pPr marL="109538" indent="-109538">
              <a:buFont typeface="Arial" panose="020B0604020202020204" pitchFamily="34" charset="0"/>
              <a:buChar char="•"/>
            </a:pPr>
            <a:endParaRPr lang="en-US" sz="2800" dirty="0"/>
          </a:p>
          <a:p>
            <a:pPr marL="109538" indent="-109538">
              <a:buFont typeface="Arial" panose="020B0604020202020204" pitchFamily="34" charset="0"/>
              <a:buChar char="•"/>
            </a:pPr>
            <a:r>
              <a:rPr lang="en-US" sz="2800" dirty="0"/>
              <a:t>Do we care </a:t>
            </a:r>
            <a:r>
              <a:rPr lang="en-US" sz="2800" u="sng" dirty="0"/>
              <a:t>equally</a:t>
            </a:r>
            <a:r>
              <a:rPr lang="en-US" sz="2800" dirty="0"/>
              <a:t> about picking paying notes and charged off loans?</a:t>
            </a:r>
          </a:p>
        </p:txBody>
      </p:sp>
      <p:sp>
        <p:nvSpPr>
          <p:cNvPr id="8" name="Slide Number Placeholder 4">
            <a:extLst>
              <a:ext uri="{FF2B5EF4-FFF2-40B4-BE49-F238E27FC236}">
                <a16:creationId xmlns="" xmlns:a16="http://schemas.microsoft.com/office/drawing/2014/main" id="{07DA3C58-C4B5-410C-BAB9-8A496296E93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99</a:t>
            </a:fld>
            <a:endParaRPr lang="en-US" dirty="0"/>
          </a:p>
        </p:txBody>
      </p:sp>
      <p:sp>
        <p:nvSpPr>
          <p:cNvPr id="9" name="TextBox 8">
            <a:extLst>
              <a:ext uri="{FF2B5EF4-FFF2-40B4-BE49-F238E27FC236}">
                <a16:creationId xmlns="" xmlns:a16="http://schemas.microsoft.com/office/drawing/2014/main" id="{6F8E5C01-2AE6-489C-BED6-17BC74CB7B2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Is 0.50 the optimal cutoff?</a:t>
            </a:r>
          </a:p>
        </p:txBody>
      </p:sp>
    </p:spTree>
    <p:extLst>
      <p:ext uri="{BB962C8B-B14F-4D97-AF65-F5344CB8AC3E}">
        <p14:creationId xmlns:p14="http://schemas.microsoft.com/office/powerpoint/2010/main" val="3162702282"/>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5475</TotalTime>
  <Words>6267</Words>
  <Application>Microsoft Office PowerPoint</Application>
  <PresentationFormat>Widescreen</PresentationFormat>
  <Paragraphs>1182</Paragraphs>
  <Slides>115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115</vt:i4>
      </vt:variant>
    </vt:vector>
  </HeadingPairs>
  <TitlesOfParts>
    <vt:vector size="120" baseType="lpstr">
      <vt:lpstr>Arial</vt:lpstr>
      <vt:lpstr>Calibri</vt:lpstr>
      <vt:lpstr>Calibri Light</vt:lpstr>
      <vt:lpstr>Consolas</vt:lpstr>
      <vt:lpstr>1_Office Theme</vt:lpstr>
      <vt:lpstr>Introduction to Quantitative Financial Risk Management with R</vt:lpstr>
      <vt:lpstr>About me</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Agenda</vt:lpstr>
      <vt:lpstr>What is an API?</vt:lpstr>
      <vt:lpstr>Two Popular Response Formats</vt:lpstr>
      <vt:lpstr>An example, your phone’s mapping function</vt:lpstr>
      <vt:lpstr>Cleveland Ohio USA Map</vt:lpstr>
      <vt:lpstr>Google Maps API JSON</vt:lpstr>
      <vt:lpstr>R has many API related libraries.</vt:lpstr>
      <vt:lpstr>Agenda</vt:lpstr>
      <vt:lpstr>Interpreting a Candlestick Chart</vt:lpstr>
      <vt:lpstr>Let’s Practice! Open 1_TTR_A.R</vt:lpstr>
      <vt:lpstr>Agenda</vt:lpstr>
      <vt:lpstr>Technical traders use “indicators” to trigger actions.</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What is a moving average?</vt:lpstr>
      <vt:lpstr>What is a moving average?</vt:lpstr>
      <vt:lpstr>What is a moving average?</vt:lpstr>
      <vt:lpstr>What is a moving average?</vt:lpstr>
      <vt:lpstr>So how does SMA become an Indicator?</vt:lpstr>
      <vt:lpstr>This is a “centered” moving average</vt:lpstr>
      <vt:lpstr>The data must be lagged so the value is known during trading time.</vt:lpstr>
      <vt:lpstr>Agenda</vt:lpstr>
      <vt:lpstr>Open 1_TTR_B.R</vt:lpstr>
      <vt:lpstr>Agenda</vt:lpstr>
      <vt:lpstr>How does SMA become an indicator? MSFT 50 &amp; 200 day SMA</vt:lpstr>
      <vt:lpstr>How does SMA become an indicator? MSFT 50 &amp; 200 day SMA</vt:lpstr>
      <vt:lpstr>Agenda</vt:lpstr>
      <vt:lpstr>Once you have an indicator you must test it.</vt:lpstr>
      <vt:lpstr>Interpreting the Rate of Change (ROC)</vt:lpstr>
      <vt:lpstr>Agenda</vt:lpstr>
      <vt:lpstr>Open 1_TTR_C_50Day_200Day_SMA.R</vt:lpstr>
      <vt:lpstr>Agenda</vt:lpstr>
      <vt:lpstr>Break!</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One small addition difference.</vt:lpstr>
      <vt:lpstr>SMA Vs EMA</vt:lpstr>
      <vt:lpstr>Agenda</vt:lpstr>
      <vt:lpstr>Open 1_TTR_D.R</vt:lpstr>
      <vt:lpstr>Agenda</vt:lpstr>
      <vt:lpstr>As a momentum indicator…</vt:lpstr>
      <vt:lpstr>Agenda</vt:lpstr>
      <vt:lpstr>Relative Strength Index (RSI)</vt:lpstr>
      <vt:lpstr>Creates a control chart.</vt:lpstr>
      <vt:lpstr>First the Relative Strength</vt:lpstr>
      <vt:lpstr>Calculating the RSI</vt:lpstr>
      <vt:lpstr>Open 1_TTR_F.R PART ONE</vt:lpstr>
      <vt:lpstr>Agenda</vt:lpstr>
      <vt:lpstr>Break!</vt:lpstr>
      <vt:lpstr>Agenda</vt:lpstr>
      <vt:lpstr>Consumer Credit - Lending Club</vt:lpstr>
      <vt:lpstr>What’s the Risk?</vt:lpstr>
      <vt:lpstr>What’s the Reward?</vt:lpstr>
      <vt:lpstr>                                 Example</vt:lpstr>
      <vt:lpstr>                                 Example</vt:lpstr>
      <vt:lpstr>What is cross – validation?</vt:lpstr>
      <vt:lpstr>What is cross – validation?</vt:lpstr>
      <vt:lpstr>Open 2_ConsumerCreditTraining.R</vt:lpstr>
      <vt:lpstr>Agenda</vt:lpstr>
      <vt:lpstr>Cutoff Threshold</vt:lpstr>
      <vt:lpstr>Making a CAPM style plot</vt:lpstr>
      <vt:lpstr>Open 2_ConsumerCreditScoring.R</vt:lpstr>
      <vt:lpstr>Agenda</vt:lpstr>
      <vt:lpstr>Non-Traditional Markets</vt:lpstr>
      <vt:lpstr>A Non-Traditional Mkt…</vt:lpstr>
      <vt:lpstr>Another non-traditional Market Example</vt:lpstr>
      <vt:lpstr>Magic The Gathering</vt:lpstr>
      <vt:lpstr>Magic The Gathering</vt:lpstr>
      <vt:lpstr>And that’s why it’s a market…</vt:lpstr>
      <vt:lpstr>So how do you get cards?</vt:lpstr>
      <vt:lpstr>People Speculate as Supply Diminishes</vt:lpstr>
      <vt:lpstr>New set characteristics</vt:lpstr>
      <vt:lpstr>Modeling a new set according to risk &amp; reward</vt:lpstr>
      <vt:lpstr>Agenda</vt:lpstr>
      <vt:lpstr>Open 3_A_NonTraditionalMkts.R</vt:lpstr>
      <vt:lpstr>PowerPoint Presentation</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291</cp:revision>
  <dcterms:created xsi:type="dcterms:W3CDTF">2018-05-23T17:24:59Z</dcterms:created>
  <dcterms:modified xsi:type="dcterms:W3CDTF">2019-09-03T21:23:28Z</dcterms:modified>
</cp:coreProperties>
</file>